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0" r:id="rId6"/>
    <p:sldId id="262" r:id="rId7"/>
    <p:sldId id="259" r:id="rId8"/>
    <p:sldId id="264" r:id="rId9"/>
    <p:sldId id="265" r:id="rId10"/>
    <p:sldId id="268" r:id="rId11"/>
    <p:sldId id="266" r:id="rId12"/>
    <p:sldId id="267" r:id="rId13"/>
    <p:sldId id="275" r:id="rId14"/>
    <p:sldId id="269" r:id="rId15"/>
    <p:sldId id="270" r:id="rId16"/>
    <p:sldId id="271" r:id="rId17"/>
    <p:sldId id="272" r:id="rId18"/>
    <p:sldId id="273" r:id="rId19"/>
    <p:sldId id="274" r:id="rId20"/>
    <p:sldId id="276" r:id="rId21"/>
    <p:sldId id="277" r:id="rId22"/>
    <p:sldId id="278" r:id="rId2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預設章節" id="{57ADD0F3-F874-4BA5-92DB-3E554CEF6ACB}">
          <p14:sldIdLst>
            <p14:sldId id="256"/>
            <p14:sldId id="257"/>
            <p14:sldId id="258"/>
            <p14:sldId id="261"/>
            <p14:sldId id="260"/>
            <p14:sldId id="262"/>
            <p14:sldId id="259"/>
            <p14:sldId id="264"/>
            <p14:sldId id="265"/>
            <p14:sldId id="268"/>
            <p14:sldId id="266"/>
            <p14:sldId id="267"/>
            <p14:sldId id="275"/>
            <p14:sldId id="269"/>
            <p14:sldId id="270"/>
            <p14:sldId id="271"/>
            <p14:sldId id="272"/>
            <p14:sldId id="273"/>
            <p14:sldId id="274"/>
            <p14:sldId id="276"/>
            <p14:sldId id="277"/>
            <p14:sldId id="278"/>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60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44FDDC3D-19DB-4577-90F0-4C6F873C947B}" type="datetimeFigureOut">
              <a:rPr lang="zh-TW" altLang="en-US" smtClean="0"/>
              <a:t>2018/9/25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3BF9B17-369D-45EA-9CAD-26D9B981D8DC}" type="slidenum">
              <a:rPr lang="zh-TW" altLang="en-US" smtClean="0"/>
              <a:t>‹#›</a:t>
            </a:fld>
            <a:endParaRPr lang="zh-TW" altLang="en-US"/>
          </a:p>
        </p:txBody>
      </p:sp>
    </p:spTree>
    <p:extLst>
      <p:ext uri="{BB962C8B-B14F-4D97-AF65-F5344CB8AC3E}">
        <p14:creationId xmlns:p14="http://schemas.microsoft.com/office/powerpoint/2010/main" val="4005117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44FDDC3D-19DB-4577-90F0-4C6F873C947B}" type="datetimeFigureOut">
              <a:rPr lang="zh-TW" altLang="en-US" smtClean="0"/>
              <a:t>2018/9/25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3BF9B17-369D-45EA-9CAD-26D9B981D8DC}" type="slidenum">
              <a:rPr lang="zh-TW" altLang="en-US" smtClean="0"/>
              <a:t>‹#›</a:t>
            </a:fld>
            <a:endParaRPr lang="zh-TW" altLang="en-US"/>
          </a:p>
        </p:txBody>
      </p:sp>
    </p:spTree>
    <p:extLst>
      <p:ext uri="{BB962C8B-B14F-4D97-AF65-F5344CB8AC3E}">
        <p14:creationId xmlns:p14="http://schemas.microsoft.com/office/powerpoint/2010/main" val="3700399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44FDDC3D-19DB-4577-90F0-4C6F873C947B}" type="datetimeFigureOut">
              <a:rPr lang="zh-TW" altLang="en-US" smtClean="0"/>
              <a:t>2018/9/25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3BF9B17-369D-45EA-9CAD-26D9B981D8DC}" type="slidenum">
              <a:rPr lang="zh-TW" altLang="en-US" smtClean="0"/>
              <a:t>‹#›</a:t>
            </a:fld>
            <a:endParaRPr lang="zh-TW" altLang="en-US"/>
          </a:p>
        </p:txBody>
      </p:sp>
    </p:spTree>
    <p:extLst>
      <p:ext uri="{BB962C8B-B14F-4D97-AF65-F5344CB8AC3E}">
        <p14:creationId xmlns:p14="http://schemas.microsoft.com/office/powerpoint/2010/main" val="312838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44FDDC3D-19DB-4577-90F0-4C6F873C947B}" type="datetimeFigureOut">
              <a:rPr lang="zh-TW" altLang="en-US" smtClean="0"/>
              <a:t>2018/9/25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3BF9B17-369D-45EA-9CAD-26D9B981D8DC}" type="slidenum">
              <a:rPr lang="zh-TW" altLang="en-US" smtClean="0"/>
              <a:t>‹#›</a:t>
            </a:fld>
            <a:endParaRPr lang="zh-TW" altLang="en-US"/>
          </a:p>
        </p:txBody>
      </p:sp>
    </p:spTree>
    <p:extLst>
      <p:ext uri="{BB962C8B-B14F-4D97-AF65-F5344CB8AC3E}">
        <p14:creationId xmlns:p14="http://schemas.microsoft.com/office/powerpoint/2010/main" val="560873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44FDDC3D-19DB-4577-90F0-4C6F873C947B}" type="datetimeFigureOut">
              <a:rPr lang="zh-TW" altLang="en-US" smtClean="0"/>
              <a:t>2018/9/25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3BF9B17-369D-45EA-9CAD-26D9B981D8DC}" type="slidenum">
              <a:rPr lang="zh-TW" altLang="en-US" smtClean="0"/>
              <a:t>‹#›</a:t>
            </a:fld>
            <a:endParaRPr lang="zh-TW" altLang="en-US"/>
          </a:p>
        </p:txBody>
      </p:sp>
    </p:spTree>
    <p:extLst>
      <p:ext uri="{BB962C8B-B14F-4D97-AF65-F5344CB8AC3E}">
        <p14:creationId xmlns:p14="http://schemas.microsoft.com/office/powerpoint/2010/main" val="128061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44FDDC3D-19DB-4577-90F0-4C6F873C947B}" type="datetimeFigureOut">
              <a:rPr lang="zh-TW" altLang="en-US" smtClean="0"/>
              <a:t>2018/9/25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83BF9B17-369D-45EA-9CAD-26D9B981D8DC}" type="slidenum">
              <a:rPr lang="zh-TW" altLang="en-US" smtClean="0"/>
              <a:t>‹#›</a:t>
            </a:fld>
            <a:endParaRPr lang="zh-TW" altLang="en-US"/>
          </a:p>
        </p:txBody>
      </p:sp>
    </p:spTree>
    <p:extLst>
      <p:ext uri="{BB962C8B-B14F-4D97-AF65-F5344CB8AC3E}">
        <p14:creationId xmlns:p14="http://schemas.microsoft.com/office/powerpoint/2010/main" val="785061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44FDDC3D-19DB-4577-90F0-4C6F873C947B}" type="datetimeFigureOut">
              <a:rPr lang="zh-TW" altLang="en-US" smtClean="0"/>
              <a:t>2018/9/25</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83BF9B17-369D-45EA-9CAD-26D9B981D8DC}" type="slidenum">
              <a:rPr lang="zh-TW" altLang="en-US" smtClean="0"/>
              <a:t>‹#›</a:t>
            </a:fld>
            <a:endParaRPr lang="zh-TW" altLang="en-US"/>
          </a:p>
        </p:txBody>
      </p:sp>
    </p:spTree>
    <p:extLst>
      <p:ext uri="{BB962C8B-B14F-4D97-AF65-F5344CB8AC3E}">
        <p14:creationId xmlns:p14="http://schemas.microsoft.com/office/powerpoint/2010/main" val="2614267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44FDDC3D-19DB-4577-90F0-4C6F873C947B}" type="datetimeFigureOut">
              <a:rPr lang="zh-TW" altLang="en-US" smtClean="0"/>
              <a:t>2018/9/25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83BF9B17-369D-45EA-9CAD-26D9B981D8DC}" type="slidenum">
              <a:rPr lang="zh-TW" altLang="en-US" smtClean="0"/>
              <a:t>‹#›</a:t>
            </a:fld>
            <a:endParaRPr lang="zh-TW" altLang="en-US"/>
          </a:p>
        </p:txBody>
      </p:sp>
    </p:spTree>
    <p:extLst>
      <p:ext uri="{BB962C8B-B14F-4D97-AF65-F5344CB8AC3E}">
        <p14:creationId xmlns:p14="http://schemas.microsoft.com/office/powerpoint/2010/main" val="1873086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44FDDC3D-19DB-4577-90F0-4C6F873C947B}" type="datetimeFigureOut">
              <a:rPr lang="zh-TW" altLang="en-US" smtClean="0"/>
              <a:t>2018/9/25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83BF9B17-369D-45EA-9CAD-26D9B981D8DC}" type="slidenum">
              <a:rPr lang="zh-TW" altLang="en-US" smtClean="0"/>
              <a:t>‹#›</a:t>
            </a:fld>
            <a:endParaRPr lang="zh-TW" altLang="en-US"/>
          </a:p>
        </p:txBody>
      </p:sp>
    </p:spTree>
    <p:extLst>
      <p:ext uri="{BB962C8B-B14F-4D97-AF65-F5344CB8AC3E}">
        <p14:creationId xmlns:p14="http://schemas.microsoft.com/office/powerpoint/2010/main" val="1967032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44FDDC3D-19DB-4577-90F0-4C6F873C947B}" type="datetimeFigureOut">
              <a:rPr lang="zh-TW" altLang="en-US" smtClean="0"/>
              <a:t>2018/9/25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83BF9B17-369D-45EA-9CAD-26D9B981D8DC}" type="slidenum">
              <a:rPr lang="zh-TW" altLang="en-US" smtClean="0"/>
              <a:t>‹#›</a:t>
            </a:fld>
            <a:endParaRPr lang="zh-TW" altLang="en-US"/>
          </a:p>
        </p:txBody>
      </p:sp>
    </p:spTree>
    <p:extLst>
      <p:ext uri="{BB962C8B-B14F-4D97-AF65-F5344CB8AC3E}">
        <p14:creationId xmlns:p14="http://schemas.microsoft.com/office/powerpoint/2010/main" val="2593385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44FDDC3D-19DB-4577-90F0-4C6F873C947B}" type="datetimeFigureOut">
              <a:rPr lang="zh-TW" altLang="en-US" smtClean="0"/>
              <a:t>2018/9/25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83BF9B17-369D-45EA-9CAD-26D9B981D8DC}" type="slidenum">
              <a:rPr lang="zh-TW" altLang="en-US" smtClean="0"/>
              <a:t>‹#›</a:t>
            </a:fld>
            <a:endParaRPr lang="zh-TW" altLang="en-US"/>
          </a:p>
        </p:txBody>
      </p:sp>
    </p:spTree>
    <p:extLst>
      <p:ext uri="{BB962C8B-B14F-4D97-AF65-F5344CB8AC3E}">
        <p14:creationId xmlns:p14="http://schemas.microsoft.com/office/powerpoint/2010/main" val="1925001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FDDC3D-19DB-4577-90F0-4C6F873C947B}" type="datetimeFigureOut">
              <a:rPr lang="zh-TW" altLang="en-US" smtClean="0"/>
              <a:t>2018/9/25</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BF9B17-369D-45EA-9CAD-26D9B981D8DC}" type="slidenum">
              <a:rPr lang="zh-TW" altLang="en-US" smtClean="0"/>
              <a:t>‹#›</a:t>
            </a:fld>
            <a:endParaRPr lang="zh-TW" altLang="en-US"/>
          </a:p>
        </p:txBody>
      </p:sp>
    </p:spTree>
    <p:extLst>
      <p:ext uri="{BB962C8B-B14F-4D97-AF65-F5344CB8AC3E}">
        <p14:creationId xmlns:p14="http://schemas.microsoft.com/office/powerpoint/2010/main" val="2140411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a:t>職能評估學</a:t>
            </a:r>
          </a:p>
        </p:txBody>
      </p:sp>
      <p:sp>
        <p:nvSpPr>
          <p:cNvPr id="3" name="副標題 2"/>
          <p:cNvSpPr>
            <a:spLocks noGrp="1"/>
          </p:cNvSpPr>
          <p:nvPr>
            <p:ph type="subTitle" idx="1"/>
          </p:nvPr>
        </p:nvSpPr>
        <p:spPr/>
        <p:txBody>
          <a:bodyPr/>
          <a:lstStyle/>
          <a:p>
            <a:endParaRPr lang="zh-TW" altLang="en-US"/>
          </a:p>
        </p:txBody>
      </p:sp>
    </p:spTree>
    <p:extLst>
      <p:ext uri="{BB962C8B-B14F-4D97-AF65-F5344CB8AC3E}">
        <p14:creationId xmlns:p14="http://schemas.microsoft.com/office/powerpoint/2010/main" val="31367245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常模參照測驗</a:t>
            </a:r>
          </a:p>
        </p:txBody>
      </p:sp>
      <p:sp>
        <p:nvSpPr>
          <p:cNvPr id="3" name="內容版面配置區 2"/>
          <p:cNvSpPr>
            <a:spLocks noGrp="1"/>
          </p:cNvSpPr>
          <p:nvPr>
            <p:ph idx="1"/>
          </p:nvPr>
        </p:nvSpPr>
        <p:spPr/>
        <p:txBody>
          <a:bodyPr>
            <a:normAutofit lnSpcReduction="10000"/>
          </a:bodyPr>
          <a:lstStyle/>
          <a:p>
            <a:r>
              <a:rPr lang="zh-TW" altLang="en-US" dirty="0"/>
              <a:t>常模參照測驗在測驗和計分上有標準的流程</a:t>
            </a:r>
            <a:r>
              <a:rPr lang="en-US" altLang="zh-TW" dirty="0"/>
              <a:t>,</a:t>
            </a:r>
            <a:r>
              <a:rPr lang="zh-TW" altLang="en-US" dirty="0"/>
              <a:t>施測必須遵循</a:t>
            </a:r>
            <a:endParaRPr lang="en-US" altLang="zh-TW" dirty="0"/>
          </a:p>
          <a:p>
            <a:r>
              <a:rPr lang="zh-TW" altLang="en-US" dirty="0"/>
              <a:t>但有時因為個案的特殊需求</a:t>
            </a:r>
            <a:r>
              <a:rPr lang="en-US" altLang="zh-TW" dirty="0"/>
              <a:t>,</a:t>
            </a:r>
            <a:r>
              <a:rPr lang="zh-TW" altLang="en-US" dirty="0"/>
              <a:t>施測者必須做調整</a:t>
            </a:r>
            <a:r>
              <a:rPr lang="en-US" altLang="zh-TW" dirty="0"/>
              <a:t>,</a:t>
            </a:r>
            <a:r>
              <a:rPr lang="zh-TW" altLang="en-US" dirty="0"/>
              <a:t>但施測者必須在評估總結上說明</a:t>
            </a:r>
            <a:endParaRPr lang="en-US" altLang="zh-TW" dirty="0"/>
          </a:p>
          <a:p>
            <a:r>
              <a:rPr lang="zh-TW" altLang="en-US" dirty="0"/>
              <a:t>常模參照測驗可進行統計分析</a:t>
            </a:r>
            <a:r>
              <a:rPr lang="en-US" altLang="zh-TW" dirty="0"/>
              <a:t>,</a:t>
            </a:r>
            <a:r>
              <a:rPr lang="zh-TW" altLang="en-US" dirty="0"/>
              <a:t>有平均數</a:t>
            </a:r>
            <a:r>
              <a:rPr lang="en-US" altLang="zh-TW" dirty="0"/>
              <a:t>.</a:t>
            </a:r>
            <a:r>
              <a:rPr lang="zh-TW" altLang="en-US" dirty="0"/>
              <a:t>標準分數等</a:t>
            </a:r>
            <a:endParaRPr lang="en-US" altLang="zh-TW" dirty="0"/>
          </a:p>
          <a:p>
            <a:r>
              <a:rPr lang="zh-TW" altLang="en-US" dirty="0"/>
              <a:t>常模參照測驗不會傾向連結特定的介入目標與職能表現</a:t>
            </a:r>
            <a:r>
              <a:rPr lang="en-US" altLang="zh-TW" dirty="0"/>
              <a:t>,</a:t>
            </a:r>
            <a:r>
              <a:rPr lang="zh-TW" altLang="en-US" dirty="0"/>
              <a:t>需要配合其他評估與觀察資料</a:t>
            </a:r>
            <a:r>
              <a:rPr lang="en-US" altLang="zh-TW" dirty="0"/>
              <a:t>,</a:t>
            </a:r>
            <a:r>
              <a:rPr lang="zh-TW" altLang="en-US" dirty="0"/>
              <a:t>才能定介入目標</a:t>
            </a:r>
            <a:endParaRPr lang="en-US" altLang="zh-TW" dirty="0"/>
          </a:p>
        </p:txBody>
      </p:sp>
    </p:spTree>
    <p:extLst>
      <p:ext uri="{BB962C8B-B14F-4D97-AF65-F5344CB8AC3E}">
        <p14:creationId xmlns:p14="http://schemas.microsoft.com/office/powerpoint/2010/main" val="33756217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標準參照測驗</a:t>
            </a:r>
          </a:p>
        </p:txBody>
      </p:sp>
      <p:sp>
        <p:nvSpPr>
          <p:cNvPr id="3" name="內容版面配置區 2"/>
          <p:cNvSpPr>
            <a:spLocks noGrp="1"/>
          </p:cNvSpPr>
          <p:nvPr>
            <p:ph idx="1"/>
          </p:nvPr>
        </p:nvSpPr>
        <p:spPr/>
        <p:txBody>
          <a:bodyPr/>
          <a:lstStyle/>
          <a:p>
            <a:r>
              <a:rPr lang="zh-TW" altLang="en-US" dirty="0"/>
              <a:t>設計評估兒童特定活動的能力</a:t>
            </a:r>
            <a:endParaRPr lang="en-US" altLang="zh-TW" dirty="0"/>
          </a:p>
          <a:p>
            <a:r>
              <a:rPr lang="zh-TW" altLang="en-US" dirty="0"/>
              <a:t>將兒童的表現與特定的標準比較</a:t>
            </a:r>
            <a:r>
              <a:rPr lang="en-US" altLang="zh-TW" dirty="0"/>
              <a:t>,</a:t>
            </a:r>
            <a:r>
              <a:rPr lang="zh-TW" altLang="en-US" dirty="0"/>
              <a:t>或呈現兒童能力的等級</a:t>
            </a:r>
            <a:endParaRPr lang="en-US" altLang="zh-TW" dirty="0"/>
          </a:p>
          <a:p>
            <a:r>
              <a:rPr lang="zh-TW" altLang="en-US" dirty="0"/>
              <a:t>目的</a:t>
            </a:r>
            <a:r>
              <a:rPr lang="en-US" altLang="zh-TW" dirty="0"/>
              <a:t>:</a:t>
            </a:r>
            <a:r>
              <a:rPr lang="zh-TW" altLang="en-US" dirty="0"/>
              <a:t>決定那些技能個案已經可達成</a:t>
            </a:r>
            <a:r>
              <a:rPr lang="en-US" altLang="zh-TW" dirty="0"/>
              <a:t>,</a:t>
            </a:r>
            <a:r>
              <a:rPr lang="zh-TW" altLang="en-US" dirty="0"/>
              <a:t>藉此提供介入可著重的重點</a:t>
            </a:r>
            <a:endParaRPr lang="en-US" altLang="zh-TW" dirty="0"/>
          </a:p>
          <a:p>
            <a:r>
              <a:rPr lang="zh-TW" altLang="en-US" dirty="0"/>
              <a:t>內容會較詳細地與某種特定行為或功能性目標有關</a:t>
            </a:r>
            <a:r>
              <a:rPr lang="en-US" altLang="zh-TW" dirty="0"/>
              <a:t>,</a:t>
            </a:r>
            <a:r>
              <a:rPr lang="zh-TW" altLang="en-US" dirty="0"/>
              <a:t>藉此提供介入可著重的重點</a:t>
            </a:r>
            <a:endParaRPr lang="en-US" altLang="zh-TW" dirty="0"/>
          </a:p>
          <a:p>
            <a:endParaRPr lang="zh-TW" altLang="en-US" dirty="0"/>
          </a:p>
        </p:txBody>
      </p:sp>
    </p:spTree>
    <p:extLst>
      <p:ext uri="{BB962C8B-B14F-4D97-AF65-F5344CB8AC3E}">
        <p14:creationId xmlns:p14="http://schemas.microsoft.com/office/powerpoint/2010/main" val="2912636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標準參照測驗</a:t>
            </a:r>
            <a:endParaRPr lang="zh-TW" altLang="en-US" dirty="0"/>
          </a:p>
        </p:txBody>
      </p:sp>
      <p:sp>
        <p:nvSpPr>
          <p:cNvPr id="3" name="內容版面配置區 2"/>
          <p:cNvSpPr>
            <a:spLocks noGrp="1"/>
          </p:cNvSpPr>
          <p:nvPr>
            <p:ph idx="1"/>
          </p:nvPr>
        </p:nvSpPr>
        <p:spPr/>
        <p:txBody>
          <a:bodyPr/>
          <a:lstStyle/>
          <a:p>
            <a:r>
              <a:rPr lang="zh-TW" altLang="en-US" dirty="0"/>
              <a:t>不像常模參照測驗可進行統計分析</a:t>
            </a:r>
            <a:r>
              <a:rPr lang="en-US" altLang="zh-TW" dirty="0"/>
              <a:t>,</a:t>
            </a:r>
            <a:r>
              <a:rPr lang="zh-TW" altLang="en-US" dirty="0"/>
              <a:t>無法計算平均值或常態分佈</a:t>
            </a:r>
            <a:endParaRPr lang="en-US" altLang="zh-TW" dirty="0"/>
          </a:p>
          <a:p>
            <a:r>
              <a:rPr lang="zh-TW" altLang="en-US" dirty="0"/>
              <a:t>施測項目通常是一般利用活動分析或發展里程碑作為挑選的基礎</a:t>
            </a:r>
            <a:r>
              <a:rPr lang="en-US" altLang="zh-TW" dirty="0"/>
              <a:t>,</a:t>
            </a:r>
            <a:r>
              <a:rPr lang="zh-TW" altLang="en-US" dirty="0"/>
              <a:t>所以通常與功能性技能有相關</a:t>
            </a:r>
            <a:endParaRPr lang="en-US" altLang="zh-TW" dirty="0"/>
          </a:p>
          <a:p>
            <a:endParaRPr lang="zh-TW" altLang="en-US" dirty="0"/>
          </a:p>
        </p:txBody>
      </p:sp>
    </p:spTree>
    <p:extLst>
      <p:ext uri="{BB962C8B-B14F-4D97-AF65-F5344CB8AC3E}">
        <p14:creationId xmlns:p14="http://schemas.microsoft.com/office/powerpoint/2010/main" val="16865394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測驗信效度</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6213" y="1785938"/>
            <a:ext cx="6249987" cy="328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內容版面配置區 3"/>
          <p:cNvSpPr>
            <a:spLocks noGrp="1"/>
          </p:cNvSpPr>
          <p:nvPr>
            <p:ph idx="1"/>
          </p:nvPr>
        </p:nvSpPr>
        <p:spPr/>
        <p:txBody>
          <a:bodyPr/>
          <a:lstStyle/>
          <a:p>
            <a:endParaRPr lang="zh-TW" altLang="en-US" dirty="0"/>
          </a:p>
        </p:txBody>
      </p:sp>
    </p:spTree>
    <p:extLst>
      <p:ext uri="{BB962C8B-B14F-4D97-AF65-F5344CB8AC3E}">
        <p14:creationId xmlns:p14="http://schemas.microsoft.com/office/powerpoint/2010/main" val="21197269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信度</a:t>
            </a:r>
          </a:p>
        </p:txBody>
      </p:sp>
      <p:sp>
        <p:nvSpPr>
          <p:cNvPr id="3" name="內容版面配置區 2"/>
          <p:cNvSpPr>
            <a:spLocks noGrp="1"/>
          </p:cNvSpPr>
          <p:nvPr>
            <p:ph idx="1"/>
          </p:nvPr>
        </p:nvSpPr>
        <p:spPr/>
        <p:txBody>
          <a:bodyPr/>
          <a:lstStyle/>
          <a:p>
            <a:r>
              <a:rPr lang="zh-TW" altLang="en-US" dirty="0"/>
              <a:t>可描述此工具在不同場合或在不同施測情境下評分的一致性及穩定性</a:t>
            </a:r>
            <a:endParaRPr lang="en-US" altLang="zh-TW" dirty="0"/>
          </a:p>
          <a:p>
            <a:r>
              <a:rPr lang="zh-TW" altLang="en-US" dirty="0"/>
              <a:t>測驗由於施測者或是測驗工具所影響的誤差變異量越小越好</a:t>
            </a:r>
            <a:endParaRPr lang="en-US" altLang="zh-TW" dirty="0"/>
          </a:p>
          <a:p>
            <a:r>
              <a:rPr lang="zh-TW" altLang="en-US" dirty="0"/>
              <a:t>常用的信度</a:t>
            </a:r>
            <a:endParaRPr lang="en-US" altLang="zh-TW" dirty="0"/>
          </a:p>
          <a:p>
            <a:pPr lvl="1"/>
            <a:r>
              <a:rPr lang="zh-TW" altLang="en-US" dirty="0"/>
              <a:t>再測信度</a:t>
            </a:r>
            <a:endParaRPr lang="en-US" altLang="zh-TW" dirty="0"/>
          </a:p>
          <a:p>
            <a:pPr lvl="1"/>
            <a:r>
              <a:rPr lang="zh-TW" altLang="en-US" dirty="0"/>
              <a:t>評分</a:t>
            </a:r>
            <a:r>
              <a:rPr lang="zh-TW" altLang="en-US" dirty="0" smtClean="0"/>
              <a:t>者間信</a:t>
            </a:r>
            <a:r>
              <a:rPr lang="zh-TW" altLang="en-US" dirty="0"/>
              <a:t>度</a:t>
            </a:r>
            <a:endParaRPr lang="en-US" altLang="zh-TW" dirty="0"/>
          </a:p>
          <a:p>
            <a:pPr lvl="1"/>
            <a:r>
              <a:rPr lang="zh-TW" altLang="en-US" dirty="0"/>
              <a:t>測量標準誤</a:t>
            </a:r>
            <a:endParaRPr lang="en-US" altLang="zh-TW" dirty="0"/>
          </a:p>
        </p:txBody>
      </p:sp>
    </p:spTree>
    <p:extLst>
      <p:ext uri="{BB962C8B-B14F-4D97-AF65-F5344CB8AC3E}">
        <p14:creationId xmlns:p14="http://schemas.microsoft.com/office/powerpoint/2010/main" val="1310122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信度</a:t>
            </a:r>
          </a:p>
        </p:txBody>
      </p:sp>
      <p:sp>
        <p:nvSpPr>
          <p:cNvPr id="3" name="內容版面配置區 2"/>
          <p:cNvSpPr>
            <a:spLocks noGrp="1"/>
          </p:cNvSpPr>
          <p:nvPr>
            <p:ph idx="1"/>
          </p:nvPr>
        </p:nvSpPr>
        <p:spPr/>
        <p:txBody>
          <a:bodyPr/>
          <a:lstStyle/>
          <a:p>
            <a:r>
              <a:rPr lang="zh-TW" altLang="en-US" dirty="0"/>
              <a:t>再測信度</a:t>
            </a:r>
            <a:endParaRPr lang="en-US" altLang="zh-TW" dirty="0"/>
          </a:p>
          <a:p>
            <a:pPr lvl="1"/>
            <a:r>
              <a:rPr lang="zh-TW" altLang="en-US" dirty="0"/>
              <a:t>工具在經過一段時間之後的穩定度</a:t>
            </a:r>
            <a:r>
              <a:rPr lang="en-US" altLang="zh-TW" dirty="0"/>
              <a:t>,</a:t>
            </a:r>
            <a:r>
              <a:rPr lang="zh-TW" altLang="en-US" dirty="0"/>
              <a:t>由同一位受試者在兩個</a:t>
            </a:r>
            <a:r>
              <a:rPr lang="zh-TW" altLang="en-US" dirty="0" smtClean="0"/>
              <a:t>不同</a:t>
            </a:r>
            <a:r>
              <a:rPr lang="zh-TW" altLang="en-US" dirty="0"/>
              <a:t>受試</a:t>
            </a:r>
            <a:r>
              <a:rPr lang="zh-TW" altLang="en-US" dirty="0" smtClean="0"/>
              <a:t>情境</a:t>
            </a:r>
            <a:r>
              <a:rPr lang="zh-TW" altLang="en-US" dirty="0"/>
              <a:t>中施測所得</a:t>
            </a:r>
            <a:endParaRPr lang="en-US" altLang="zh-TW" dirty="0"/>
          </a:p>
          <a:p>
            <a:pPr lvl="1"/>
            <a:r>
              <a:rPr lang="zh-TW" altLang="en-US" dirty="0"/>
              <a:t>時間間隔需拿捏</a:t>
            </a:r>
            <a:r>
              <a:rPr lang="en-US" altLang="zh-TW" dirty="0"/>
              <a:t>(</a:t>
            </a:r>
            <a:r>
              <a:rPr lang="zh-TW" altLang="en-US" dirty="0"/>
              <a:t>嬰幼兒</a:t>
            </a:r>
            <a:r>
              <a:rPr lang="en-US" altLang="zh-TW" dirty="0"/>
              <a:t>:</a:t>
            </a:r>
            <a:r>
              <a:rPr lang="zh-TW" altLang="en-US" dirty="0"/>
              <a:t>不能超過一個星期</a:t>
            </a:r>
            <a:r>
              <a:rPr lang="en-US" altLang="zh-TW" dirty="0"/>
              <a:t>;</a:t>
            </a:r>
            <a:r>
              <a:rPr lang="zh-TW" altLang="en-US" dirty="0"/>
              <a:t>大孩子</a:t>
            </a:r>
            <a:r>
              <a:rPr lang="en-US" altLang="zh-TW" dirty="0"/>
              <a:t>:</a:t>
            </a:r>
            <a:r>
              <a:rPr lang="zh-TW" altLang="en-US" dirty="0"/>
              <a:t>不超過兩個星期</a:t>
            </a:r>
            <a:r>
              <a:rPr lang="en-US" altLang="zh-TW" dirty="0"/>
              <a:t>)</a:t>
            </a:r>
          </a:p>
          <a:p>
            <a:pPr lvl="1"/>
            <a:endParaRPr lang="en-US" altLang="zh-TW" dirty="0"/>
          </a:p>
          <a:p>
            <a:r>
              <a:rPr lang="zh-TW" altLang="en-US" dirty="0"/>
              <a:t>評分者間信度</a:t>
            </a:r>
            <a:endParaRPr lang="en-US" altLang="zh-TW" dirty="0"/>
          </a:p>
          <a:p>
            <a:pPr lvl="1"/>
            <a:r>
              <a:rPr lang="zh-TW" altLang="en-US" dirty="0"/>
              <a:t>兩個評分者在評同一個個案時</a:t>
            </a:r>
            <a:r>
              <a:rPr lang="en-US" altLang="zh-TW" dirty="0"/>
              <a:t>,</a:t>
            </a:r>
            <a:r>
              <a:rPr lang="zh-TW" altLang="en-US" dirty="0"/>
              <a:t>能否給予相同分數的能力</a:t>
            </a:r>
          </a:p>
          <a:p>
            <a:endParaRPr lang="zh-TW" altLang="en-US" dirty="0"/>
          </a:p>
        </p:txBody>
      </p:sp>
    </p:spTree>
    <p:extLst>
      <p:ext uri="{BB962C8B-B14F-4D97-AF65-F5344CB8AC3E}">
        <p14:creationId xmlns:p14="http://schemas.microsoft.com/office/powerpoint/2010/main" val="32990351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效度</a:t>
            </a:r>
          </a:p>
        </p:txBody>
      </p:sp>
      <p:sp>
        <p:nvSpPr>
          <p:cNvPr id="3" name="內容版面配置區 2"/>
          <p:cNvSpPr>
            <a:spLocks noGrp="1"/>
          </p:cNvSpPr>
          <p:nvPr>
            <p:ph idx="1"/>
          </p:nvPr>
        </p:nvSpPr>
        <p:spPr/>
        <p:txBody>
          <a:bodyPr/>
          <a:lstStyle/>
          <a:p>
            <a:r>
              <a:rPr lang="zh-TW" altLang="en-US" dirty="0"/>
              <a:t>一項測驗能真正測量到所聲稱施測範圍的程度</a:t>
            </a:r>
            <a:endParaRPr lang="en-US" altLang="zh-TW" dirty="0"/>
          </a:p>
          <a:p>
            <a:r>
              <a:rPr lang="zh-TW" altLang="en-US" dirty="0"/>
              <a:t>四種類型效度</a:t>
            </a:r>
            <a:endParaRPr lang="en-US" altLang="zh-TW" dirty="0"/>
          </a:p>
          <a:p>
            <a:pPr lvl="1"/>
            <a:r>
              <a:rPr lang="zh-TW" altLang="en-US" dirty="0"/>
              <a:t>建構效度</a:t>
            </a:r>
            <a:endParaRPr lang="en-US" altLang="zh-TW" dirty="0"/>
          </a:p>
          <a:p>
            <a:pPr lvl="1"/>
            <a:r>
              <a:rPr lang="zh-TW" altLang="en-US" dirty="0"/>
              <a:t>內容效度</a:t>
            </a:r>
            <a:endParaRPr lang="en-US" altLang="zh-TW" dirty="0"/>
          </a:p>
          <a:p>
            <a:pPr lvl="1"/>
            <a:r>
              <a:rPr lang="zh-TW" altLang="en-US" dirty="0"/>
              <a:t>校標關聯效度</a:t>
            </a:r>
            <a:endParaRPr lang="en-US" altLang="zh-TW" dirty="0"/>
          </a:p>
          <a:p>
            <a:pPr lvl="1"/>
            <a:r>
              <a:rPr lang="zh-TW" altLang="en-US" dirty="0"/>
              <a:t>羅序</a:t>
            </a:r>
            <a:r>
              <a:rPr lang="en-US" altLang="zh-TW" dirty="0"/>
              <a:t>(</a:t>
            </a:r>
            <a:r>
              <a:rPr lang="en-US" altLang="zh-TW" dirty="0" err="1"/>
              <a:t>Rasch</a:t>
            </a:r>
            <a:r>
              <a:rPr lang="en-US" altLang="zh-TW" dirty="0"/>
              <a:t>)</a:t>
            </a:r>
            <a:r>
              <a:rPr lang="zh-TW" altLang="en-US" dirty="0"/>
              <a:t>分析</a:t>
            </a:r>
          </a:p>
        </p:txBody>
      </p:sp>
    </p:spTree>
    <p:extLst>
      <p:ext uri="{BB962C8B-B14F-4D97-AF65-F5344CB8AC3E}">
        <p14:creationId xmlns:p14="http://schemas.microsoft.com/office/powerpoint/2010/main" val="17233394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效度</a:t>
            </a:r>
          </a:p>
        </p:txBody>
      </p:sp>
      <p:sp>
        <p:nvSpPr>
          <p:cNvPr id="3" name="內容版面配置區 2"/>
          <p:cNvSpPr>
            <a:spLocks noGrp="1"/>
          </p:cNvSpPr>
          <p:nvPr>
            <p:ph idx="1"/>
          </p:nvPr>
        </p:nvSpPr>
        <p:spPr/>
        <p:txBody>
          <a:bodyPr/>
          <a:lstStyle/>
          <a:p>
            <a:r>
              <a:rPr lang="zh-TW" altLang="en-US" dirty="0"/>
              <a:t>建構效度</a:t>
            </a:r>
            <a:endParaRPr lang="en-US" altLang="zh-TW" dirty="0"/>
          </a:p>
          <a:p>
            <a:pPr lvl="1"/>
            <a:r>
              <a:rPr lang="zh-TW" altLang="en-US" dirty="0"/>
              <a:t>了解一個測驗是否可以測出特定的理論概念</a:t>
            </a:r>
            <a:endParaRPr lang="en-US" altLang="zh-TW" dirty="0"/>
          </a:p>
          <a:p>
            <a:r>
              <a:rPr lang="zh-TW" altLang="en-US" dirty="0"/>
              <a:t>建立建構效度的方法</a:t>
            </a:r>
            <a:r>
              <a:rPr lang="en-US" altLang="zh-TW" dirty="0"/>
              <a:t>:</a:t>
            </a:r>
          </a:p>
          <a:p>
            <a:pPr lvl="1"/>
            <a:r>
              <a:rPr lang="en-US" altLang="zh-TW" dirty="0"/>
              <a:t>“</a:t>
            </a:r>
            <a:r>
              <a:rPr lang="zh-TW" altLang="en-US" dirty="0"/>
              <a:t>已知群體</a:t>
            </a:r>
            <a:r>
              <a:rPr lang="en-US" altLang="zh-TW" dirty="0"/>
              <a:t>”</a:t>
            </a:r>
            <a:r>
              <a:rPr lang="zh-TW" altLang="en-US" dirty="0"/>
              <a:t>方法</a:t>
            </a:r>
            <a:r>
              <a:rPr lang="en-US" altLang="zh-TW" dirty="0"/>
              <a:t>:</a:t>
            </a:r>
            <a:r>
              <a:rPr lang="zh-TW" altLang="en-US" dirty="0"/>
              <a:t>是否可以區辨出不同族群的能力</a:t>
            </a:r>
            <a:endParaRPr lang="en-US" altLang="zh-TW" dirty="0"/>
          </a:p>
          <a:p>
            <a:pPr lvl="1"/>
            <a:r>
              <a:rPr lang="zh-TW" altLang="en-US" dirty="0"/>
              <a:t>因素分析</a:t>
            </a:r>
            <a:r>
              <a:rPr lang="en-US" altLang="zh-TW" dirty="0"/>
              <a:t>:</a:t>
            </a:r>
            <a:r>
              <a:rPr lang="zh-TW" altLang="en-US" dirty="0"/>
              <a:t>鑑別出項目之間的關係</a:t>
            </a:r>
            <a:endParaRPr lang="en-US" altLang="zh-TW" dirty="0"/>
          </a:p>
          <a:p>
            <a:pPr lvl="1"/>
            <a:r>
              <a:rPr lang="zh-TW" altLang="en-US" dirty="0"/>
              <a:t>介入前後的重複施測</a:t>
            </a:r>
            <a:endParaRPr lang="en-US" altLang="zh-TW" dirty="0"/>
          </a:p>
        </p:txBody>
      </p:sp>
    </p:spTree>
    <p:extLst>
      <p:ext uri="{BB962C8B-B14F-4D97-AF65-F5344CB8AC3E}">
        <p14:creationId xmlns:p14="http://schemas.microsoft.com/office/powerpoint/2010/main" val="27151443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效度</a:t>
            </a:r>
          </a:p>
        </p:txBody>
      </p:sp>
      <p:sp>
        <p:nvSpPr>
          <p:cNvPr id="3" name="內容版面配置區 2"/>
          <p:cNvSpPr>
            <a:spLocks noGrp="1"/>
          </p:cNvSpPr>
          <p:nvPr>
            <p:ph idx="1"/>
          </p:nvPr>
        </p:nvSpPr>
        <p:spPr/>
        <p:txBody>
          <a:bodyPr/>
          <a:lstStyle/>
          <a:p>
            <a:r>
              <a:rPr lang="zh-TW" altLang="en-US" dirty="0"/>
              <a:t>內容關聯效度</a:t>
            </a:r>
            <a:endParaRPr lang="en-US" altLang="zh-TW" dirty="0"/>
          </a:p>
          <a:p>
            <a:pPr lvl="1"/>
            <a:r>
              <a:rPr lang="zh-TW" altLang="en-US" dirty="0"/>
              <a:t>測驗能正確</a:t>
            </a:r>
            <a:r>
              <a:rPr lang="zh-TW" altLang="en-US" dirty="0" smtClean="0"/>
              <a:t>地測量某</a:t>
            </a:r>
            <a:r>
              <a:rPr lang="zh-TW" altLang="en-US" dirty="0"/>
              <a:t>特定行為領域的內容</a:t>
            </a:r>
            <a:endParaRPr lang="en-US" altLang="zh-TW" dirty="0"/>
          </a:p>
          <a:p>
            <a:pPr lvl="1"/>
            <a:r>
              <a:rPr lang="zh-TW" altLang="en-US" dirty="0"/>
              <a:t>建立在欲測驗領域之專家學者的判斷</a:t>
            </a:r>
            <a:r>
              <a:rPr lang="en-US" altLang="zh-TW" dirty="0"/>
              <a:t>,</a:t>
            </a:r>
            <a:r>
              <a:rPr lang="zh-TW" altLang="en-US" dirty="0"/>
              <a:t>並認可其項目內容</a:t>
            </a:r>
            <a:endParaRPr lang="en-US" altLang="zh-TW" dirty="0"/>
          </a:p>
        </p:txBody>
      </p:sp>
    </p:spTree>
    <p:extLst>
      <p:ext uri="{BB962C8B-B14F-4D97-AF65-F5344CB8AC3E}">
        <p14:creationId xmlns:p14="http://schemas.microsoft.com/office/powerpoint/2010/main" val="38402269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效度</a:t>
            </a:r>
          </a:p>
        </p:txBody>
      </p:sp>
      <p:sp>
        <p:nvSpPr>
          <p:cNvPr id="3" name="內容版面配置區 2"/>
          <p:cNvSpPr>
            <a:spLocks noGrp="1"/>
          </p:cNvSpPr>
          <p:nvPr>
            <p:ph idx="1"/>
          </p:nvPr>
        </p:nvSpPr>
        <p:spPr/>
        <p:txBody>
          <a:bodyPr/>
          <a:lstStyle/>
          <a:p>
            <a:r>
              <a:rPr lang="zh-TW" altLang="en-US" dirty="0"/>
              <a:t>校標關聯效度</a:t>
            </a:r>
            <a:endParaRPr lang="en-US" altLang="zh-TW" dirty="0"/>
          </a:p>
          <a:p>
            <a:pPr lvl="1"/>
            <a:r>
              <a:rPr lang="zh-TW" altLang="en-US" dirty="0"/>
              <a:t>一項測驗能預測其他測驗或是活動表現的能力</a:t>
            </a:r>
            <a:endParaRPr lang="en-US" altLang="zh-TW" dirty="0"/>
          </a:p>
          <a:p>
            <a:pPr lvl="1"/>
            <a:r>
              <a:rPr lang="zh-TW" altLang="en-US" dirty="0"/>
              <a:t>以其他工具為標準</a:t>
            </a:r>
            <a:r>
              <a:rPr lang="en-US" altLang="zh-TW" dirty="0"/>
              <a:t>,</a:t>
            </a:r>
            <a:r>
              <a:rPr lang="zh-TW" altLang="en-US" dirty="0"/>
              <a:t>此測驗工具與標準的相關性</a:t>
            </a:r>
            <a:endParaRPr lang="en-US" altLang="zh-TW" dirty="0"/>
          </a:p>
          <a:p>
            <a:pPr lvl="1"/>
            <a:r>
              <a:rPr lang="zh-TW" altLang="en-US" dirty="0"/>
              <a:t>同時效度</a:t>
            </a:r>
            <a:r>
              <a:rPr lang="en-US" altLang="zh-TW" dirty="0"/>
              <a:t>.</a:t>
            </a:r>
            <a:r>
              <a:rPr lang="zh-TW" altLang="en-US" dirty="0"/>
              <a:t>預測效度</a:t>
            </a:r>
            <a:endParaRPr lang="en-US" altLang="zh-TW" dirty="0"/>
          </a:p>
          <a:p>
            <a:endParaRPr lang="zh-TW" altLang="en-US" dirty="0"/>
          </a:p>
        </p:txBody>
      </p:sp>
    </p:spTree>
    <p:extLst>
      <p:ext uri="{BB962C8B-B14F-4D97-AF65-F5344CB8AC3E}">
        <p14:creationId xmlns:p14="http://schemas.microsoft.com/office/powerpoint/2010/main" val="31248480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課程進度</a:t>
            </a:r>
          </a:p>
        </p:txBody>
      </p:sp>
      <p:sp>
        <p:nvSpPr>
          <p:cNvPr id="3" name="內容版面配置區 2"/>
          <p:cNvSpPr>
            <a:spLocks noGrp="1"/>
          </p:cNvSpPr>
          <p:nvPr>
            <p:ph sz="half" idx="1"/>
          </p:nvPr>
        </p:nvSpPr>
        <p:spPr/>
        <p:txBody>
          <a:bodyPr>
            <a:normAutofit fontScale="85000" lnSpcReduction="20000"/>
          </a:bodyPr>
          <a:lstStyle/>
          <a:p>
            <a:r>
              <a:rPr lang="en-US" altLang="zh-TW" dirty="0"/>
              <a:t>1.9/21</a:t>
            </a:r>
            <a:r>
              <a:rPr lang="zh-TW" altLang="en-US" dirty="0"/>
              <a:t>課程簡介</a:t>
            </a:r>
          </a:p>
          <a:p>
            <a:r>
              <a:rPr lang="en-US" altLang="zh-TW" dirty="0"/>
              <a:t>2.9/28</a:t>
            </a:r>
            <a:r>
              <a:rPr lang="zh-TW" altLang="en-US" dirty="0"/>
              <a:t>視知覺測驗工具</a:t>
            </a:r>
            <a:r>
              <a:rPr lang="en-US" altLang="zh-TW" dirty="0"/>
              <a:t>-1</a:t>
            </a:r>
          </a:p>
          <a:p>
            <a:r>
              <a:rPr lang="en-US" altLang="zh-TW" dirty="0"/>
              <a:t>3.10/5</a:t>
            </a:r>
            <a:r>
              <a:rPr lang="zh-TW" altLang="en-US" dirty="0"/>
              <a:t>視知覺測驗工具</a:t>
            </a:r>
            <a:r>
              <a:rPr lang="en-US" altLang="zh-TW" dirty="0"/>
              <a:t>-2</a:t>
            </a:r>
          </a:p>
          <a:p>
            <a:r>
              <a:rPr lang="en-US" altLang="zh-TW" dirty="0"/>
              <a:t>4.10/12</a:t>
            </a:r>
            <a:r>
              <a:rPr lang="zh-TW" altLang="en-US" dirty="0"/>
              <a:t>動作能力發展相關評估工具</a:t>
            </a:r>
            <a:r>
              <a:rPr lang="en-US" altLang="zh-TW" dirty="0"/>
              <a:t>-1</a:t>
            </a:r>
          </a:p>
          <a:p>
            <a:r>
              <a:rPr lang="en-US" altLang="zh-TW" dirty="0"/>
              <a:t>5.10/19</a:t>
            </a:r>
            <a:r>
              <a:rPr lang="zh-TW" altLang="en-US" dirty="0"/>
              <a:t>動作能力發展相關評估工具</a:t>
            </a:r>
            <a:r>
              <a:rPr lang="en-US" altLang="zh-TW" dirty="0"/>
              <a:t>-2</a:t>
            </a:r>
          </a:p>
          <a:p>
            <a:r>
              <a:rPr lang="en-US" altLang="zh-TW" dirty="0"/>
              <a:t>6.10/26</a:t>
            </a:r>
            <a:r>
              <a:rPr lang="zh-TW" altLang="en-US" dirty="0"/>
              <a:t>感覺統合相關評估工具</a:t>
            </a:r>
            <a:r>
              <a:rPr lang="en-US" altLang="zh-TW" dirty="0"/>
              <a:t>-1</a:t>
            </a:r>
          </a:p>
          <a:p>
            <a:r>
              <a:rPr lang="en-US" altLang="zh-TW" dirty="0"/>
              <a:t>7. 11/2</a:t>
            </a:r>
            <a:r>
              <a:rPr lang="zh-TW" altLang="en-US" dirty="0"/>
              <a:t>感覺統合相關評估工具</a:t>
            </a:r>
            <a:r>
              <a:rPr lang="en-US" altLang="zh-TW" dirty="0"/>
              <a:t>-2</a:t>
            </a:r>
            <a:endParaRPr lang="zh-TW" altLang="en-US" dirty="0"/>
          </a:p>
          <a:p>
            <a:r>
              <a:rPr lang="en-US" altLang="zh-TW" dirty="0"/>
              <a:t>8. 11/9</a:t>
            </a:r>
            <a:r>
              <a:rPr lang="zh-TW" altLang="en-US" dirty="0"/>
              <a:t>評估報告撰寫</a:t>
            </a:r>
          </a:p>
          <a:p>
            <a:r>
              <a:rPr lang="en-US" altLang="zh-TW" dirty="0"/>
              <a:t>9.</a:t>
            </a:r>
            <a:r>
              <a:rPr lang="zh-TW" altLang="en-US" dirty="0"/>
              <a:t>期中考</a:t>
            </a:r>
          </a:p>
        </p:txBody>
      </p:sp>
      <p:sp>
        <p:nvSpPr>
          <p:cNvPr id="4" name="內容版面配置區 3"/>
          <p:cNvSpPr>
            <a:spLocks noGrp="1"/>
          </p:cNvSpPr>
          <p:nvPr>
            <p:ph sz="half" idx="2"/>
          </p:nvPr>
        </p:nvSpPr>
        <p:spPr/>
        <p:txBody>
          <a:bodyPr>
            <a:normAutofit fontScale="85000" lnSpcReduction="20000"/>
          </a:bodyPr>
          <a:lstStyle/>
          <a:p>
            <a:r>
              <a:rPr lang="en-US" altLang="zh-TW" dirty="0"/>
              <a:t>10. 11/23</a:t>
            </a:r>
            <a:r>
              <a:rPr lang="zh-TW" altLang="en-US" dirty="0"/>
              <a:t>職能表現與社會行為相關評估工具</a:t>
            </a:r>
            <a:r>
              <a:rPr lang="en-US" altLang="zh-TW" dirty="0"/>
              <a:t>-1</a:t>
            </a:r>
          </a:p>
          <a:p>
            <a:r>
              <a:rPr lang="en-US" altLang="zh-TW" dirty="0"/>
              <a:t>11. 11/30</a:t>
            </a:r>
            <a:r>
              <a:rPr lang="zh-TW" altLang="en-US" dirty="0"/>
              <a:t>職能表現與社會行為相關評估工具</a:t>
            </a:r>
            <a:r>
              <a:rPr lang="en-US" altLang="zh-TW" dirty="0"/>
              <a:t>-2</a:t>
            </a:r>
          </a:p>
          <a:p>
            <a:r>
              <a:rPr lang="en-US" altLang="zh-TW" dirty="0"/>
              <a:t>12. 12/7</a:t>
            </a:r>
            <a:r>
              <a:rPr lang="zh-TW" altLang="en-US" dirty="0"/>
              <a:t>評估工具與臨床診斷（</a:t>
            </a:r>
            <a:r>
              <a:rPr lang="en-US" altLang="zh-TW" dirty="0" err="1"/>
              <a:t>pbl</a:t>
            </a:r>
            <a:r>
              <a:rPr lang="zh-TW" altLang="en-US" dirty="0"/>
              <a:t>）</a:t>
            </a:r>
          </a:p>
          <a:p>
            <a:r>
              <a:rPr lang="en-US" altLang="zh-TW" dirty="0"/>
              <a:t>13. 12/14</a:t>
            </a:r>
            <a:r>
              <a:rPr lang="zh-TW" altLang="en-US" dirty="0"/>
              <a:t>評估工具與臨床診斷（</a:t>
            </a:r>
            <a:r>
              <a:rPr lang="en-US" altLang="zh-TW" dirty="0" err="1"/>
              <a:t>pbl</a:t>
            </a:r>
            <a:r>
              <a:rPr lang="zh-TW" altLang="en-US" dirty="0"/>
              <a:t>）</a:t>
            </a:r>
          </a:p>
          <a:p>
            <a:r>
              <a:rPr lang="en-US" altLang="zh-TW" dirty="0"/>
              <a:t>14. 12/21</a:t>
            </a:r>
            <a:r>
              <a:rPr lang="zh-TW" altLang="en-US" dirty="0"/>
              <a:t>小組報告</a:t>
            </a:r>
          </a:p>
          <a:p>
            <a:r>
              <a:rPr lang="en-US" altLang="zh-TW" dirty="0"/>
              <a:t>15. 12/28</a:t>
            </a:r>
            <a:r>
              <a:rPr lang="zh-TW" altLang="en-US" dirty="0"/>
              <a:t>小組報告</a:t>
            </a:r>
          </a:p>
          <a:p>
            <a:r>
              <a:rPr lang="en-US" altLang="zh-TW" dirty="0"/>
              <a:t>16.1/4</a:t>
            </a:r>
            <a:r>
              <a:rPr lang="zh-TW" altLang="en-US" dirty="0"/>
              <a:t>小組報告</a:t>
            </a:r>
          </a:p>
          <a:p>
            <a:r>
              <a:rPr lang="en-US" altLang="zh-TW" dirty="0"/>
              <a:t>17.1/11</a:t>
            </a:r>
            <a:r>
              <a:rPr lang="zh-TW" altLang="en-US" dirty="0"/>
              <a:t>小組報告</a:t>
            </a:r>
          </a:p>
          <a:p>
            <a:r>
              <a:rPr lang="en-US" altLang="zh-TW" dirty="0"/>
              <a:t>18.</a:t>
            </a:r>
            <a:r>
              <a:rPr lang="zh-TW" altLang="en-US" dirty="0"/>
              <a:t>期末考</a:t>
            </a:r>
          </a:p>
          <a:p>
            <a:endParaRPr lang="zh-TW" altLang="en-US" dirty="0"/>
          </a:p>
        </p:txBody>
      </p:sp>
    </p:spTree>
    <p:extLst>
      <p:ext uri="{BB962C8B-B14F-4D97-AF65-F5344CB8AC3E}">
        <p14:creationId xmlns:p14="http://schemas.microsoft.com/office/powerpoint/2010/main" val="30841356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測驗中常看到的分數</a:t>
            </a:r>
          </a:p>
        </p:txBody>
      </p:sp>
      <p:sp>
        <p:nvSpPr>
          <p:cNvPr id="3" name="內容版面配置區 2"/>
          <p:cNvSpPr>
            <a:spLocks noGrp="1"/>
          </p:cNvSpPr>
          <p:nvPr>
            <p:ph idx="1"/>
          </p:nvPr>
        </p:nvSpPr>
        <p:spPr/>
        <p:txBody>
          <a:bodyPr>
            <a:normAutofit lnSpcReduction="10000"/>
          </a:bodyPr>
          <a:lstStyle/>
          <a:p>
            <a:r>
              <a:rPr lang="zh-TW" altLang="en-US" dirty="0"/>
              <a:t>原始分數</a:t>
            </a:r>
            <a:endParaRPr lang="en-US" altLang="zh-TW" dirty="0"/>
          </a:p>
          <a:p>
            <a:r>
              <a:rPr lang="zh-TW" altLang="en-US" dirty="0"/>
              <a:t>平均數</a:t>
            </a:r>
            <a:endParaRPr lang="en-US" altLang="zh-TW" dirty="0"/>
          </a:p>
          <a:p>
            <a:r>
              <a:rPr lang="zh-TW" altLang="en-US" dirty="0"/>
              <a:t>標準差</a:t>
            </a:r>
            <a:endParaRPr lang="en-US" altLang="zh-TW" dirty="0"/>
          </a:p>
          <a:p>
            <a:r>
              <a:rPr lang="zh-TW" altLang="en-US" dirty="0"/>
              <a:t>百分位數</a:t>
            </a:r>
            <a:r>
              <a:rPr lang="en-US" altLang="zh-TW" dirty="0"/>
              <a:t>:</a:t>
            </a:r>
          </a:p>
          <a:p>
            <a:pPr lvl="1"/>
            <a:r>
              <a:rPr lang="zh-TW" altLang="en-US" dirty="0"/>
              <a:t>缺點百分位之間並不是等距的</a:t>
            </a:r>
            <a:endParaRPr lang="en-US" altLang="zh-TW" dirty="0"/>
          </a:p>
          <a:p>
            <a:r>
              <a:rPr lang="zh-TW" altLang="en-US" dirty="0"/>
              <a:t>年齡當量</a:t>
            </a:r>
            <a:r>
              <a:rPr lang="en-US" altLang="zh-TW" dirty="0"/>
              <a:t>:</a:t>
            </a:r>
            <a:r>
              <a:rPr lang="zh-TW" altLang="en-US" dirty="0"/>
              <a:t>原始分數落於</a:t>
            </a:r>
            <a:r>
              <a:rPr lang="en-US" altLang="zh-TW" dirty="0"/>
              <a:t>50%</a:t>
            </a:r>
            <a:r>
              <a:rPr lang="zh-TW" altLang="en-US" dirty="0"/>
              <a:t>的年齡</a:t>
            </a:r>
            <a:endParaRPr lang="en-US" altLang="zh-TW" dirty="0"/>
          </a:p>
          <a:p>
            <a:pPr lvl="1"/>
            <a:r>
              <a:rPr lang="zh-TW" altLang="en-US" dirty="0"/>
              <a:t>缺點</a:t>
            </a:r>
            <a:r>
              <a:rPr lang="en-US" altLang="zh-TW" dirty="0"/>
              <a:t>:</a:t>
            </a:r>
            <a:r>
              <a:rPr lang="zh-TW" altLang="en-US" dirty="0"/>
              <a:t>只能呈現</a:t>
            </a:r>
            <a:r>
              <a:rPr lang="en-US" altLang="zh-TW" dirty="0"/>
              <a:t>50%</a:t>
            </a:r>
            <a:r>
              <a:rPr lang="zh-TW" altLang="en-US" dirty="0"/>
              <a:t>的特定年齡</a:t>
            </a:r>
            <a:r>
              <a:rPr lang="en-US" altLang="zh-TW" dirty="0"/>
              <a:t>,</a:t>
            </a:r>
            <a:r>
              <a:rPr lang="zh-TW" altLang="en-US" dirty="0"/>
              <a:t>所以當兒童表現落於他年齡正常範圍內但低於</a:t>
            </a:r>
            <a:r>
              <a:rPr lang="en-US" altLang="zh-TW" dirty="0"/>
              <a:t>50%</a:t>
            </a:r>
            <a:r>
              <a:rPr lang="zh-TW" altLang="en-US" dirty="0"/>
              <a:t>時</a:t>
            </a:r>
            <a:r>
              <a:rPr lang="en-US" altLang="zh-TW" dirty="0"/>
              <a:t>,</a:t>
            </a:r>
            <a:r>
              <a:rPr lang="zh-TW" altLang="en-US" dirty="0"/>
              <a:t>會得到低於其生理年齡的年齡當量分數</a:t>
            </a:r>
            <a:r>
              <a:rPr lang="en-US" altLang="zh-TW" dirty="0"/>
              <a:t>,</a:t>
            </a:r>
            <a:r>
              <a:rPr lang="zh-TW" altLang="en-US" dirty="0"/>
              <a:t>導致誤解</a:t>
            </a:r>
            <a:endParaRPr lang="en-US" altLang="zh-TW" dirty="0"/>
          </a:p>
          <a:p>
            <a:endParaRPr lang="zh-TW" altLang="en-US" dirty="0"/>
          </a:p>
        </p:txBody>
      </p:sp>
    </p:spTree>
    <p:extLst>
      <p:ext uri="{BB962C8B-B14F-4D97-AF65-F5344CB8AC3E}">
        <p14:creationId xmlns:p14="http://schemas.microsoft.com/office/powerpoint/2010/main" val="29686955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2276872"/>
            <a:ext cx="7461247" cy="34582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931170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評估工具的介紹</a:t>
            </a:r>
          </a:p>
        </p:txBody>
      </p:sp>
      <p:sp>
        <p:nvSpPr>
          <p:cNvPr id="3" name="內容版面配置區 2"/>
          <p:cNvSpPr>
            <a:spLocks noGrp="1"/>
          </p:cNvSpPr>
          <p:nvPr>
            <p:ph idx="1"/>
          </p:nvPr>
        </p:nvSpPr>
        <p:spPr/>
        <p:txBody>
          <a:bodyPr/>
          <a:lstStyle/>
          <a:p>
            <a:r>
              <a:rPr lang="zh-TW" altLang="en-US" dirty="0"/>
              <a:t>工具的目的</a:t>
            </a:r>
            <a:endParaRPr lang="en-US" altLang="zh-TW" dirty="0"/>
          </a:p>
          <a:p>
            <a:r>
              <a:rPr lang="zh-TW" altLang="en-US" dirty="0"/>
              <a:t>工具的適用年齡</a:t>
            </a:r>
            <a:r>
              <a:rPr lang="en-US" altLang="zh-TW" dirty="0"/>
              <a:t>.</a:t>
            </a:r>
            <a:r>
              <a:rPr lang="zh-TW" altLang="en-US" dirty="0"/>
              <a:t>對象</a:t>
            </a:r>
            <a:endParaRPr lang="en-US" altLang="zh-TW" dirty="0"/>
          </a:p>
          <a:p>
            <a:r>
              <a:rPr lang="zh-TW" altLang="en-US" dirty="0"/>
              <a:t>工具的施測環境</a:t>
            </a:r>
            <a:endParaRPr lang="en-US" altLang="zh-TW" dirty="0"/>
          </a:p>
          <a:p>
            <a:r>
              <a:rPr lang="zh-TW" altLang="en-US" dirty="0"/>
              <a:t>工具的施測流程</a:t>
            </a:r>
            <a:endParaRPr lang="en-US" altLang="zh-TW" dirty="0"/>
          </a:p>
          <a:p>
            <a:r>
              <a:rPr lang="zh-TW" altLang="en-US" dirty="0"/>
              <a:t>工具的計分方式</a:t>
            </a:r>
            <a:endParaRPr lang="en-US" altLang="zh-TW" dirty="0"/>
          </a:p>
          <a:p>
            <a:r>
              <a:rPr lang="zh-TW" altLang="en-US" dirty="0"/>
              <a:t>工具的解讀</a:t>
            </a:r>
          </a:p>
        </p:txBody>
      </p:sp>
    </p:spTree>
    <p:extLst>
      <p:ext uri="{BB962C8B-B14F-4D97-AF65-F5344CB8AC3E}">
        <p14:creationId xmlns:p14="http://schemas.microsoft.com/office/powerpoint/2010/main" val="4780424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評分方式</a:t>
            </a:r>
          </a:p>
        </p:txBody>
      </p:sp>
      <p:sp>
        <p:nvSpPr>
          <p:cNvPr id="3" name="內容版面配置區 2"/>
          <p:cNvSpPr>
            <a:spLocks noGrp="1"/>
          </p:cNvSpPr>
          <p:nvPr>
            <p:ph idx="1"/>
          </p:nvPr>
        </p:nvSpPr>
        <p:spPr/>
        <p:txBody>
          <a:bodyPr/>
          <a:lstStyle/>
          <a:p>
            <a:r>
              <a:rPr lang="zh-TW" altLang="en-US" dirty="0"/>
              <a:t>期中考</a:t>
            </a:r>
            <a:r>
              <a:rPr lang="en-US" altLang="zh-TW" dirty="0"/>
              <a:t>30%</a:t>
            </a:r>
          </a:p>
          <a:p>
            <a:r>
              <a:rPr lang="zh-TW" altLang="en-US" dirty="0"/>
              <a:t>期末考</a:t>
            </a:r>
            <a:r>
              <a:rPr lang="en-US" altLang="zh-TW" dirty="0"/>
              <a:t>30%</a:t>
            </a:r>
          </a:p>
          <a:p>
            <a:r>
              <a:rPr lang="zh-TW" altLang="en-US" dirty="0"/>
              <a:t>小組報告</a:t>
            </a:r>
            <a:r>
              <a:rPr lang="en-US" altLang="zh-TW" dirty="0"/>
              <a:t>20%</a:t>
            </a:r>
          </a:p>
          <a:p>
            <a:r>
              <a:rPr lang="zh-TW" altLang="en-US" dirty="0"/>
              <a:t>課程參與</a:t>
            </a:r>
            <a:r>
              <a:rPr lang="en-US" altLang="zh-TW" dirty="0"/>
              <a:t>20%</a:t>
            </a:r>
            <a:endParaRPr lang="zh-TW" altLang="en-US" dirty="0"/>
          </a:p>
        </p:txBody>
      </p:sp>
    </p:spTree>
    <p:extLst>
      <p:ext uri="{BB962C8B-B14F-4D97-AF65-F5344CB8AC3E}">
        <p14:creationId xmlns:p14="http://schemas.microsoft.com/office/powerpoint/2010/main" val="3646193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評估的目的</a:t>
            </a:r>
          </a:p>
        </p:txBody>
      </p:sp>
      <p:sp>
        <p:nvSpPr>
          <p:cNvPr id="3" name="內容版面配置區 2"/>
          <p:cNvSpPr>
            <a:spLocks noGrp="1"/>
          </p:cNvSpPr>
          <p:nvPr>
            <p:ph idx="1"/>
          </p:nvPr>
        </p:nvSpPr>
        <p:spPr/>
        <p:txBody>
          <a:bodyPr/>
          <a:lstStyle/>
          <a:p>
            <a:r>
              <a:rPr lang="zh-TW" altLang="en-US" dirty="0"/>
              <a:t>為了確認是否需要使用更進一步完整的評估工具</a:t>
            </a:r>
            <a:endParaRPr lang="en-US" altLang="zh-TW" dirty="0"/>
          </a:p>
          <a:p>
            <a:r>
              <a:rPr lang="zh-TW" altLang="en-US" dirty="0"/>
              <a:t>為了確認孩子是否有職能治療的需求</a:t>
            </a:r>
            <a:endParaRPr lang="en-US" altLang="zh-TW" dirty="0"/>
          </a:p>
          <a:p>
            <a:r>
              <a:rPr lang="zh-TW" altLang="en-US" dirty="0"/>
              <a:t>為了發展介入計畫</a:t>
            </a:r>
            <a:endParaRPr lang="en-US" altLang="zh-TW" dirty="0"/>
          </a:p>
          <a:p>
            <a:r>
              <a:rPr lang="zh-TW" altLang="en-US" dirty="0"/>
              <a:t>為了了解個案的治療進程</a:t>
            </a:r>
            <a:endParaRPr lang="en-US" altLang="zh-TW" dirty="0"/>
          </a:p>
          <a:p>
            <a:r>
              <a:rPr lang="zh-TW" altLang="en-US" dirty="0"/>
              <a:t>為了瞭解某一項介入是否有效</a:t>
            </a:r>
          </a:p>
        </p:txBody>
      </p:sp>
    </p:spTree>
    <p:extLst>
      <p:ext uri="{BB962C8B-B14F-4D97-AF65-F5344CB8AC3E}">
        <p14:creationId xmlns:p14="http://schemas.microsoft.com/office/powerpoint/2010/main" val="32018385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評估的流程</a:t>
            </a:r>
          </a:p>
        </p:txBody>
      </p:sp>
      <p:sp>
        <p:nvSpPr>
          <p:cNvPr id="3" name="內容版面配置區 2"/>
          <p:cNvSpPr>
            <a:spLocks noGrp="1"/>
          </p:cNvSpPr>
          <p:nvPr>
            <p:ph idx="1"/>
          </p:nvPr>
        </p:nvSpPr>
        <p:spPr/>
        <p:txBody>
          <a:bodyPr/>
          <a:lstStyle/>
          <a:p>
            <a:r>
              <a:rPr lang="zh-TW" altLang="en-US" dirty="0"/>
              <a:t>轉介</a:t>
            </a:r>
            <a:endParaRPr lang="en-US" altLang="zh-TW" dirty="0"/>
          </a:p>
          <a:p>
            <a:r>
              <a:rPr lang="zh-TW" altLang="en-US" dirty="0"/>
              <a:t>建立學生的職能資料</a:t>
            </a:r>
            <a:endParaRPr lang="en-US" altLang="zh-TW" dirty="0"/>
          </a:p>
          <a:p>
            <a:r>
              <a:rPr lang="zh-TW" altLang="en-US" dirty="0"/>
              <a:t>實施評估</a:t>
            </a:r>
            <a:endParaRPr lang="en-US" altLang="zh-TW" dirty="0"/>
          </a:p>
          <a:p>
            <a:r>
              <a:rPr lang="zh-TW" altLang="en-US" dirty="0"/>
              <a:t>分析孩子的職能表現</a:t>
            </a:r>
            <a:endParaRPr lang="en-US" altLang="zh-TW" dirty="0"/>
          </a:p>
          <a:p>
            <a:r>
              <a:rPr lang="zh-TW" altLang="en-US" dirty="0"/>
              <a:t>基於評估結果給予建議</a:t>
            </a:r>
            <a:endParaRPr lang="en-US" altLang="zh-TW" dirty="0"/>
          </a:p>
          <a:p>
            <a:r>
              <a:rPr lang="zh-TW" altLang="en-US" dirty="0"/>
              <a:t>書寫評估結果與建議的報告</a:t>
            </a:r>
            <a:endParaRPr lang="en-US" altLang="zh-TW" dirty="0"/>
          </a:p>
          <a:p>
            <a:endParaRPr lang="zh-TW" altLang="en-US" dirty="0"/>
          </a:p>
        </p:txBody>
      </p:sp>
    </p:spTree>
    <p:extLst>
      <p:ext uri="{BB962C8B-B14F-4D97-AF65-F5344CB8AC3E}">
        <p14:creationId xmlns:p14="http://schemas.microsoft.com/office/powerpoint/2010/main" val="30634220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評估的內容</a:t>
            </a:r>
          </a:p>
        </p:txBody>
      </p:sp>
      <p:sp>
        <p:nvSpPr>
          <p:cNvPr id="3" name="內容版面配置區 2"/>
          <p:cNvSpPr>
            <a:spLocks noGrp="1"/>
          </p:cNvSpPr>
          <p:nvPr>
            <p:ph idx="1"/>
          </p:nvPr>
        </p:nvSpPr>
        <p:spPr/>
        <p:txBody>
          <a:bodyPr/>
          <a:lstStyle/>
          <a:p>
            <a:r>
              <a:rPr lang="zh-TW" altLang="en-US" dirty="0"/>
              <a:t>個案的各項基礎能力包括</a:t>
            </a:r>
            <a:r>
              <a:rPr lang="en-US" altLang="zh-TW" dirty="0"/>
              <a:t>:</a:t>
            </a:r>
            <a:r>
              <a:rPr lang="zh-TW" altLang="en-US" dirty="0"/>
              <a:t>動作</a:t>
            </a:r>
            <a:r>
              <a:rPr lang="en-US" altLang="zh-TW" dirty="0"/>
              <a:t>.</a:t>
            </a:r>
            <a:r>
              <a:rPr lang="zh-TW" altLang="en-US" dirty="0"/>
              <a:t>知覺</a:t>
            </a:r>
            <a:r>
              <a:rPr lang="en-US" altLang="zh-TW" dirty="0"/>
              <a:t>.</a:t>
            </a:r>
            <a:r>
              <a:rPr lang="zh-TW" altLang="en-US" dirty="0"/>
              <a:t>認知等等</a:t>
            </a:r>
            <a:endParaRPr lang="en-US" altLang="zh-TW" dirty="0"/>
          </a:p>
          <a:p>
            <a:r>
              <a:rPr lang="zh-TW" altLang="en-US" dirty="0"/>
              <a:t>影響個案職能表現的環境因子</a:t>
            </a:r>
            <a:endParaRPr lang="en-US" altLang="zh-TW" dirty="0"/>
          </a:p>
          <a:p>
            <a:endParaRPr lang="zh-TW" altLang="en-US" dirty="0"/>
          </a:p>
        </p:txBody>
      </p:sp>
    </p:spTree>
    <p:extLst>
      <p:ext uri="{BB962C8B-B14F-4D97-AF65-F5344CB8AC3E}">
        <p14:creationId xmlns:p14="http://schemas.microsoft.com/office/powerpoint/2010/main" val="2028431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評估的方式</a:t>
            </a:r>
          </a:p>
        </p:txBody>
      </p:sp>
      <p:sp>
        <p:nvSpPr>
          <p:cNvPr id="3" name="內容版面配置區 2"/>
          <p:cNvSpPr>
            <a:spLocks noGrp="1"/>
          </p:cNvSpPr>
          <p:nvPr>
            <p:ph idx="1"/>
          </p:nvPr>
        </p:nvSpPr>
        <p:spPr/>
        <p:txBody>
          <a:bodyPr/>
          <a:lstStyle/>
          <a:p>
            <a:r>
              <a:rPr lang="zh-TW" altLang="en-US" dirty="0"/>
              <a:t>使用標準化評估工具</a:t>
            </a:r>
            <a:endParaRPr lang="en-US" altLang="zh-TW" dirty="0"/>
          </a:p>
          <a:p>
            <a:r>
              <a:rPr lang="zh-TW" altLang="en-US" dirty="0"/>
              <a:t>生態評估</a:t>
            </a:r>
            <a:endParaRPr lang="en-US" altLang="zh-TW" dirty="0"/>
          </a:p>
          <a:p>
            <a:r>
              <a:rPr lang="zh-TW" altLang="en-US" dirty="0"/>
              <a:t>觀察</a:t>
            </a:r>
            <a:endParaRPr lang="en-US" altLang="zh-TW" dirty="0"/>
          </a:p>
          <a:p>
            <a:r>
              <a:rPr lang="zh-TW" altLang="en-US" dirty="0"/>
              <a:t>面談</a:t>
            </a:r>
            <a:endParaRPr lang="en-US" altLang="zh-TW" dirty="0"/>
          </a:p>
          <a:p>
            <a:endParaRPr lang="zh-TW" altLang="en-US" dirty="0"/>
          </a:p>
        </p:txBody>
      </p:sp>
    </p:spTree>
    <p:extLst>
      <p:ext uri="{BB962C8B-B14F-4D97-AF65-F5344CB8AC3E}">
        <p14:creationId xmlns:p14="http://schemas.microsoft.com/office/powerpoint/2010/main" val="1086243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甚麼是標準化評估工具</a:t>
            </a:r>
            <a:r>
              <a:rPr lang="en-US" altLang="zh-TW" dirty="0"/>
              <a:t>?</a:t>
            </a:r>
            <a:endParaRPr lang="zh-TW" altLang="en-US" dirty="0"/>
          </a:p>
        </p:txBody>
      </p:sp>
      <p:sp>
        <p:nvSpPr>
          <p:cNvPr id="3" name="內容版面配置區 2"/>
          <p:cNvSpPr>
            <a:spLocks noGrp="1"/>
          </p:cNvSpPr>
          <p:nvPr>
            <p:ph idx="1"/>
          </p:nvPr>
        </p:nvSpPr>
        <p:spPr/>
        <p:txBody>
          <a:bodyPr>
            <a:normAutofit lnSpcReduction="10000"/>
          </a:bodyPr>
          <a:lstStyle/>
          <a:p>
            <a:r>
              <a:rPr lang="zh-TW" altLang="en-US" dirty="0"/>
              <a:t>有統一的實施流程與計分</a:t>
            </a:r>
            <a:endParaRPr lang="en-US" altLang="zh-TW" dirty="0"/>
          </a:p>
          <a:p>
            <a:r>
              <a:rPr lang="zh-TW" altLang="en-US" dirty="0"/>
              <a:t>讓學生的測驗結果可以與他之前的評估果比較或是與常模比較</a:t>
            </a:r>
            <a:endParaRPr lang="en-US" altLang="zh-TW" dirty="0"/>
          </a:p>
          <a:p>
            <a:r>
              <a:rPr lang="zh-TW" altLang="en-US" dirty="0"/>
              <a:t>標準化評估工具通常包括</a:t>
            </a:r>
            <a:r>
              <a:rPr lang="en-US" altLang="zh-TW" dirty="0"/>
              <a:t>:</a:t>
            </a:r>
          </a:p>
          <a:p>
            <a:pPr lvl="1"/>
            <a:r>
              <a:rPr lang="zh-TW" altLang="en-US" dirty="0"/>
              <a:t>測驗手冊</a:t>
            </a:r>
            <a:r>
              <a:rPr lang="en-US" altLang="zh-TW" dirty="0"/>
              <a:t>:</a:t>
            </a:r>
            <a:r>
              <a:rPr lang="zh-TW" altLang="en-US" dirty="0"/>
              <a:t>編制目的</a:t>
            </a:r>
            <a:r>
              <a:rPr lang="en-US" altLang="zh-TW" dirty="0"/>
              <a:t>.</a:t>
            </a:r>
            <a:r>
              <a:rPr lang="zh-TW" altLang="en-US" dirty="0"/>
              <a:t>測驗適用的族群</a:t>
            </a:r>
            <a:r>
              <a:rPr lang="en-US" altLang="zh-TW" dirty="0"/>
              <a:t>.</a:t>
            </a:r>
          </a:p>
          <a:p>
            <a:pPr lvl="1"/>
            <a:r>
              <a:rPr lang="zh-TW" altLang="en-US" dirty="0"/>
              <a:t>通常測驗項目的數量是固定的</a:t>
            </a:r>
            <a:r>
              <a:rPr lang="en-US" altLang="zh-TW" dirty="0"/>
              <a:t>(</a:t>
            </a:r>
            <a:r>
              <a:rPr lang="zh-TW" altLang="en-US" dirty="0"/>
              <a:t>增加或減少可能會影響測驗結果</a:t>
            </a:r>
            <a:r>
              <a:rPr lang="en-US" altLang="zh-TW" dirty="0"/>
              <a:t>)</a:t>
            </a:r>
          </a:p>
          <a:p>
            <a:pPr lvl="1"/>
            <a:r>
              <a:rPr lang="zh-TW" altLang="en-US" dirty="0"/>
              <a:t>固定的指導語</a:t>
            </a:r>
            <a:endParaRPr lang="en-US" altLang="zh-TW" dirty="0"/>
          </a:p>
          <a:p>
            <a:pPr lvl="1"/>
            <a:r>
              <a:rPr lang="zh-TW" altLang="en-US" dirty="0"/>
              <a:t>固定的計分</a:t>
            </a:r>
            <a:endParaRPr lang="en-US" altLang="zh-TW" dirty="0"/>
          </a:p>
        </p:txBody>
      </p:sp>
    </p:spTree>
    <p:extLst>
      <p:ext uri="{BB962C8B-B14F-4D97-AF65-F5344CB8AC3E}">
        <p14:creationId xmlns:p14="http://schemas.microsoft.com/office/powerpoint/2010/main" val="3725642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常模參照測驗</a:t>
            </a:r>
          </a:p>
        </p:txBody>
      </p:sp>
      <p:sp>
        <p:nvSpPr>
          <p:cNvPr id="3" name="內容版面配置區 2"/>
          <p:cNvSpPr>
            <a:spLocks noGrp="1"/>
          </p:cNvSpPr>
          <p:nvPr>
            <p:ph idx="1"/>
          </p:nvPr>
        </p:nvSpPr>
        <p:spPr/>
        <p:txBody>
          <a:bodyPr/>
          <a:lstStyle/>
          <a:p>
            <a:r>
              <a:rPr lang="zh-TW" altLang="en-US" dirty="0"/>
              <a:t>測驗的發展需要大量的兒童資料</a:t>
            </a:r>
            <a:endParaRPr lang="en-US" altLang="zh-TW" dirty="0"/>
          </a:p>
          <a:p>
            <a:r>
              <a:rPr lang="zh-TW" altLang="en-US" dirty="0"/>
              <a:t>孩子的表現會對照常模</a:t>
            </a:r>
            <a:endParaRPr lang="en-US" altLang="zh-TW" dirty="0"/>
          </a:p>
          <a:p>
            <a:r>
              <a:rPr lang="zh-TW" altLang="en-US" dirty="0"/>
              <a:t>目的</a:t>
            </a:r>
            <a:r>
              <a:rPr lang="en-US" altLang="zh-TW" dirty="0"/>
              <a:t>:</a:t>
            </a:r>
            <a:r>
              <a:rPr lang="zh-TW" altLang="en-US" dirty="0"/>
              <a:t>確定個案的表現與常模樣本的平均值的相關性</a:t>
            </a:r>
            <a:endParaRPr lang="en-US" altLang="zh-TW" dirty="0"/>
          </a:p>
          <a:p>
            <a:r>
              <a:rPr lang="zh-TW" altLang="en-US" dirty="0"/>
              <a:t>測驗發展時會收集不同地區</a:t>
            </a:r>
            <a:r>
              <a:rPr lang="en-US" altLang="zh-TW" dirty="0"/>
              <a:t>.</a:t>
            </a:r>
            <a:r>
              <a:rPr lang="zh-TW" altLang="en-US" dirty="0"/>
              <a:t>不同種族</a:t>
            </a:r>
            <a:r>
              <a:rPr lang="en-US" altLang="zh-TW" dirty="0"/>
              <a:t>.</a:t>
            </a:r>
            <a:r>
              <a:rPr lang="zh-TW" altLang="en-US" dirty="0"/>
              <a:t>不同社經地位的兒童</a:t>
            </a:r>
            <a:endParaRPr lang="en-US" altLang="zh-TW" dirty="0"/>
          </a:p>
          <a:p>
            <a:r>
              <a:rPr lang="zh-TW" altLang="en-US" dirty="0"/>
              <a:t>通常常模是指無發展遲緩或是其他問題的兒童</a:t>
            </a:r>
            <a:endParaRPr lang="en-US" altLang="zh-TW" dirty="0"/>
          </a:p>
          <a:p>
            <a:pPr lvl="1"/>
            <a:endParaRPr lang="en-US" altLang="zh-TW" dirty="0"/>
          </a:p>
        </p:txBody>
      </p:sp>
    </p:spTree>
    <p:extLst>
      <p:ext uri="{BB962C8B-B14F-4D97-AF65-F5344CB8AC3E}">
        <p14:creationId xmlns:p14="http://schemas.microsoft.com/office/powerpoint/2010/main" val="1389890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993</Words>
  <Application>Microsoft Office PowerPoint</Application>
  <PresentationFormat>如螢幕大小 (4:3)</PresentationFormat>
  <Paragraphs>126</Paragraphs>
  <Slides>22</Slides>
  <Notes>0</Notes>
  <HiddenSlides>0</HiddenSlides>
  <MMClips>0</MMClips>
  <ScaleCrop>false</ScaleCrop>
  <HeadingPairs>
    <vt:vector size="4" baseType="variant">
      <vt:variant>
        <vt:lpstr>佈景主題</vt:lpstr>
      </vt:variant>
      <vt:variant>
        <vt:i4>1</vt:i4>
      </vt:variant>
      <vt:variant>
        <vt:lpstr>投影片標題</vt:lpstr>
      </vt:variant>
      <vt:variant>
        <vt:i4>22</vt:i4>
      </vt:variant>
    </vt:vector>
  </HeadingPairs>
  <TitlesOfParts>
    <vt:vector size="23" baseType="lpstr">
      <vt:lpstr>Office 佈景主題</vt:lpstr>
      <vt:lpstr>職能評估學</vt:lpstr>
      <vt:lpstr>課程進度</vt:lpstr>
      <vt:lpstr>評分方式</vt:lpstr>
      <vt:lpstr>評估的目的</vt:lpstr>
      <vt:lpstr>評估的流程</vt:lpstr>
      <vt:lpstr>評估的內容</vt:lpstr>
      <vt:lpstr>評估的方式</vt:lpstr>
      <vt:lpstr>甚麼是標準化評估工具?</vt:lpstr>
      <vt:lpstr>常模參照測驗</vt:lpstr>
      <vt:lpstr>常模參照測驗</vt:lpstr>
      <vt:lpstr>標準參照測驗</vt:lpstr>
      <vt:lpstr>標準參照測驗</vt:lpstr>
      <vt:lpstr>測驗信效度</vt:lpstr>
      <vt:lpstr>信度</vt:lpstr>
      <vt:lpstr>信度</vt:lpstr>
      <vt:lpstr>效度</vt:lpstr>
      <vt:lpstr>效度</vt:lpstr>
      <vt:lpstr>效度</vt:lpstr>
      <vt:lpstr>效度</vt:lpstr>
      <vt:lpstr>測驗中常看到的分數</vt:lpstr>
      <vt:lpstr>PowerPoint 簡報</vt:lpstr>
      <vt:lpstr>評估工具的介紹</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職能評估學</dc:title>
  <dc:creator>Michelle Hsu</dc:creator>
  <cp:lastModifiedBy>admin</cp:lastModifiedBy>
  <cp:revision>30</cp:revision>
  <dcterms:created xsi:type="dcterms:W3CDTF">2018-09-17T09:40:35Z</dcterms:created>
  <dcterms:modified xsi:type="dcterms:W3CDTF">2018-09-25T07:59:57Z</dcterms:modified>
</cp:coreProperties>
</file>