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256" r:id="rId2"/>
    <p:sldId id="270" r:id="rId3"/>
    <p:sldId id="271" r:id="rId4"/>
    <p:sldId id="272" r:id="rId5"/>
    <p:sldId id="313" r:id="rId6"/>
    <p:sldId id="314" r:id="rId7"/>
    <p:sldId id="318" r:id="rId8"/>
    <p:sldId id="257" r:id="rId9"/>
    <p:sldId id="258" r:id="rId10"/>
    <p:sldId id="259" r:id="rId11"/>
    <p:sldId id="260" r:id="rId12"/>
    <p:sldId id="261" r:id="rId13"/>
    <p:sldId id="302" r:id="rId14"/>
    <p:sldId id="304" r:id="rId15"/>
    <p:sldId id="306" r:id="rId16"/>
    <p:sldId id="305" r:id="rId17"/>
    <p:sldId id="265" r:id="rId18"/>
    <p:sldId id="266" r:id="rId19"/>
    <p:sldId id="264" r:id="rId20"/>
    <p:sldId id="268" r:id="rId21"/>
    <p:sldId id="267" r:id="rId22"/>
    <p:sldId id="269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10" r:id="rId51"/>
    <p:sldId id="316" r:id="rId52"/>
    <p:sldId id="319" r:id="rId53"/>
    <p:sldId id="311" r:id="rId54"/>
    <p:sldId id="312" r:id="rId55"/>
    <p:sldId id="308" r:id="rId56"/>
    <p:sldId id="309" r:id="rId57"/>
    <p:sldId id="321" r:id="rId58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20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F9F7B2-115B-41A4-9E6F-E04481BE0BD1}" type="datetimeFigureOut">
              <a:rPr lang="zh-TW" altLang="en-US" smtClean="0"/>
              <a:t>2015/4/15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F7A007-8703-495F-8D48-1C73AF70D9D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91222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F9A3F-27C9-4FF1-85C5-C3B3CDD1AD80}" type="datetime1">
              <a:rPr lang="zh-TW" altLang="en-US" smtClean="0"/>
              <a:t>2015/4/15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FD0C0-2862-4C5C-80E6-6D5926CACDD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37294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B0999-56A7-442E-9300-5F51D509A361}" type="datetime1">
              <a:rPr lang="zh-TW" altLang="en-US" smtClean="0"/>
              <a:t>2015/4/15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FD0C0-2862-4C5C-80E6-6D5926CACDD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1270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ADEE2-31D4-43E5-BFB9-CD5EC31E7779}" type="datetime1">
              <a:rPr lang="zh-TW" altLang="en-US" smtClean="0"/>
              <a:t>2015/4/15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FD0C0-2862-4C5C-80E6-6D5926CACDD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474388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158750"/>
            <a:ext cx="8229600" cy="1258888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0D8223-7135-40F2-B845-0FB38F4178E0}" type="datetime1">
              <a:rPr lang="zh-TW" altLang="en-US" smtClean="0"/>
              <a:t>2015/4/15</a:t>
            </a:fld>
            <a:endParaRPr lang="en-US" altLang="zh-TW"/>
          </a:p>
        </p:txBody>
      </p:sp>
      <p:sp>
        <p:nvSpPr>
          <p:cNvPr id="6" name="Rectangle 4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4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4B960C-DE8D-474F-AA4F-3DE8AD3130A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957489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標題，文字及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158750"/>
            <a:ext cx="8229600" cy="1258888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Rectangle 4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EDDB29-17A2-4282-9647-76EEA9F188D7}" type="datetime1">
              <a:rPr lang="zh-TW" altLang="en-US" smtClean="0"/>
              <a:t>2015/4/15</a:t>
            </a:fld>
            <a:endParaRPr lang="en-US" altLang="zh-TW"/>
          </a:p>
        </p:txBody>
      </p:sp>
      <p:sp>
        <p:nvSpPr>
          <p:cNvPr id="7" name="Rectangle 4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4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F7A974-F42B-48B1-8060-B9A19D5E252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26385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79D4A-D5A0-4C56-AAC2-4D1E3B8E8958}" type="datetime1">
              <a:rPr lang="zh-TW" altLang="en-US" smtClean="0"/>
              <a:t>2015/4/15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FD0C0-2862-4C5C-80E6-6D5926CACDD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884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610B7-00B8-4C53-9EA9-5113020913CC}" type="datetime1">
              <a:rPr lang="zh-TW" altLang="en-US" smtClean="0"/>
              <a:t>2015/4/15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FD0C0-2862-4C5C-80E6-6D5926CACDD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82636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07EFB-AC60-4525-9915-300F464DBD23}" type="datetime1">
              <a:rPr lang="zh-TW" altLang="en-US" smtClean="0"/>
              <a:t>2015/4/15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FD0C0-2862-4C5C-80E6-6D5926CACDD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394109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5579A-6093-4522-8E18-8D1F7EB46002}" type="datetime1">
              <a:rPr lang="zh-TW" altLang="en-US" smtClean="0"/>
              <a:t>2015/4/15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FD0C0-2862-4C5C-80E6-6D5926CACDD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08113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47A94-2C1A-4766-B59C-67775A89FE32}" type="datetime1">
              <a:rPr lang="zh-TW" altLang="en-US" smtClean="0"/>
              <a:t>2015/4/15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FD0C0-2862-4C5C-80E6-6D5926CACDD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33201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8788-DF47-4715-8303-E80543671A5C}" type="datetime1">
              <a:rPr lang="zh-TW" altLang="en-US" smtClean="0"/>
              <a:t>2015/4/15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FD0C0-2862-4C5C-80E6-6D5926CACDD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99480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28AA0-04CA-41DF-8BBA-915C0B7EDD24}" type="datetime1">
              <a:rPr lang="zh-TW" altLang="en-US" smtClean="0"/>
              <a:t>2015/4/15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FD0C0-2862-4C5C-80E6-6D5926CACDD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8739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CF8B8-84E4-4C18-A12B-EA6A07EE886E}" type="datetime1">
              <a:rPr lang="zh-TW" altLang="en-US" smtClean="0"/>
              <a:t>2015/4/15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FD0C0-2862-4C5C-80E6-6D5926CACDD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27742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253F3E-9F20-4C4F-8293-6EAA53C696D5}" type="datetime1">
              <a:rPr lang="zh-TW" altLang="en-US" smtClean="0"/>
              <a:t>2015/4/15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2FD0C0-2862-4C5C-80E6-6D5926CACDD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45177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0.wmf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sz="3600" dirty="0" smtClean="0"/>
              <a:t>如何協助孩子養成良好的身體姿勢</a:t>
            </a:r>
            <a:endParaRPr lang="zh-TW" altLang="en-US" sz="360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TW" altLang="en-US" dirty="0" smtClean="0"/>
              <a:t>吳東昇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FD0C0-2862-4C5C-80E6-6D5926CACDD0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256117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 smtClean="0"/>
              <a:t>設計原則： </a:t>
            </a:r>
            <a:br>
              <a:rPr lang="zh-TW" altLang="en-US" dirty="0" smtClean="0"/>
            </a:b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altLang="zh-TW" dirty="0" smtClean="0"/>
              <a:t>(1)</a:t>
            </a:r>
            <a:r>
              <a:rPr lang="zh-TW" altLang="en-US" dirty="0" smtClean="0"/>
              <a:t>坐在椅子上時，大腿的施力應降至最低。 </a:t>
            </a:r>
          </a:p>
          <a:p>
            <a:pPr marL="0" indent="0">
              <a:buNone/>
            </a:pPr>
            <a:r>
              <a:rPr lang="en-US" altLang="zh-TW" dirty="0" smtClean="0"/>
              <a:t>(2)</a:t>
            </a:r>
            <a:r>
              <a:rPr lang="zh-TW" altLang="en-US" dirty="0" smtClean="0"/>
              <a:t>腰椎部位必須支撐。 </a:t>
            </a:r>
          </a:p>
          <a:p>
            <a:pPr marL="0" indent="0">
              <a:buNone/>
            </a:pPr>
            <a:r>
              <a:rPr lang="en-US" altLang="zh-TW" dirty="0" smtClean="0"/>
              <a:t>(3)</a:t>
            </a:r>
            <a:r>
              <a:rPr lang="zh-TW" altLang="en-US" dirty="0" smtClean="0"/>
              <a:t>身體的重量應由臀部坐骨結節支撐。 </a:t>
            </a:r>
          </a:p>
          <a:p>
            <a:pPr marL="0" indent="0">
              <a:buNone/>
            </a:pPr>
            <a:r>
              <a:rPr lang="en-US" altLang="zh-TW" dirty="0" smtClean="0"/>
              <a:t>(4)</a:t>
            </a:r>
            <a:r>
              <a:rPr lang="zh-TW" altLang="en-US" dirty="0" smtClean="0"/>
              <a:t>腳部應平放於地板或腳墊之上。 </a:t>
            </a:r>
          </a:p>
          <a:p>
            <a:pPr marL="0" indent="0">
              <a:buNone/>
            </a:pPr>
            <a:r>
              <a:rPr lang="en-US" altLang="zh-TW" dirty="0" smtClean="0"/>
              <a:t>(5)</a:t>
            </a:r>
            <a:r>
              <a:rPr lang="zh-TW" altLang="en-US" dirty="0" smtClean="0"/>
              <a:t>允許坐於座椅上的人調整姿勢。 </a:t>
            </a:r>
          </a:p>
          <a:p>
            <a:pPr marL="0" indent="0">
              <a:buNone/>
            </a:pPr>
            <a:r>
              <a:rPr lang="en-US" altLang="zh-TW" dirty="0" smtClean="0"/>
              <a:t>(6)</a:t>
            </a:r>
            <a:r>
              <a:rPr lang="zh-TW" altLang="en-US" dirty="0" smtClean="0"/>
              <a:t>椅面深度必須適合矮小者，以免觸壓至膝蓋附近肌肉。 </a:t>
            </a:r>
          </a:p>
          <a:p>
            <a:pPr marL="0" indent="0">
              <a:buNone/>
            </a:pPr>
            <a:r>
              <a:rPr lang="en-US" altLang="zh-TW" dirty="0" smtClean="0"/>
              <a:t>(7)</a:t>
            </a:r>
            <a:r>
              <a:rPr lang="zh-TW" altLang="en-US" dirty="0" smtClean="0"/>
              <a:t>椅面寬度必須適合身材高大的人。 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FD0C0-2862-4C5C-80E6-6D5926CACDD0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052818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sz="3600" dirty="0" smtClean="0"/>
              <a:t>脊椎骨、椎間盤與骨骼的形狀 </a:t>
            </a:r>
            <a:br>
              <a:rPr lang="zh-TW" altLang="en-US" sz="3600" dirty="0" smtClean="0"/>
            </a:br>
            <a:r>
              <a:rPr lang="en-US" altLang="zh-TW" sz="3600" dirty="0" smtClean="0"/>
              <a:t>(a)</a:t>
            </a:r>
            <a:r>
              <a:rPr lang="zh-TW" altLang="en-US" sz="3600" dirty="0" smtClean="0"/>
              <a:t>立姿、坐姿；</a:t>
            </a:r>
            <a:r>
              <a:rPr lang="en-US" altLang="zh-TW" sz="3600" dirty="0" smtClean="0"/>
              <a:t>(b)</a:t>
            </a:r>
            <a:r>
              <a:rPr lang="zh-TW" altLang="en-US" sz="3600" dirty="0" smtClean="0"/>
              <a:t>有、無腰靠背坐</a:t>
            </a:r>
            <a:r>
              <a:rPr lang="zh-TW" altLang="en-US" dirty="0" smtClean="0"/>
              <a:t>姿 </a:t>
            </a:r>
            <a:endParaRPr lang="zh-TW" altLang="en-US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84784"/>
            <a:ext cx="7596274" cy="4365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FD0C0-2862-4C5C-80E6-6D5926CACDD0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569468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不同坐姿對脊椎骨間盤墊效應 </a:t>
            </a:r>
            <a:endParaRPr lang="zh-TW" alt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222730"/>
            <a:ext cx="5040559" cy="5280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FD0C0-2862-4C5C-80E6-6D5926CACDD0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37946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8" t="22989" r="28504" b="13003"/>
          <a:stretch/>
        </p:blipFill>
        <p:spPr bwMode="auto">
          <a:xfrm>
            <a:off x="395537" y="508996"/>
            <a:ext cx="7992888" cy="587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3347864" y="188640"/>
            <a:ext cx="40051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 smtClean="0"/>
              <a:t>國民中小學課桌椅規格</a:t>
            </a:r>
            <a:endParaRPr lang="zh-TW" altLang="en-US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FD0C0-2862-4C5C-80E6-6D5926CACDD0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43805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19"/>
          <a:stretch/>
        </p:blipFill>
        <p:spPr bwMode="auto">
          <a:xfrm>
            <a:off x="251520" y="836712"/>
            <a:ext cx="8556322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FD0C0-2862-4C5C-80E6-6D5926CACDD0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52777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08819"/>
            <a:ext cx="4824536" cy="3266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004" y="1808818"/>
            <a:ext cx="3482307" cy="348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FD0C0-2862-4C5C-80E6-6D5926CACDD0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57002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0179" name="Picture 3" descr="C:\Users\Administrator\Pictures\imag11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7" y="1124744"/>
            <a:ext cx="6079851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FD0C0-2862-4C5C-80E6-6D5926CACDD0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18980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投影片編號版面配置區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/>
            <a:fld id="{C7CF48BE-7FBE-42D7-9A84-51813168AF9B}" type="slidenum">
              <a:rPr lang="en-US" altLang="zh-TW" sz="1400"/>
              <a:pPr eaLnBrk="1" hangingPunct="1"/>
              <a:t>17</a:t>
            </a:fld>
            <a:endParaRPr lang="en-US" altLang="zh-TW" sz="1400"/>
          </a:p>
        </p:txBody>
      </p:sp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188913"/>
            <a:ext cx="7772400" cy="1143000"/>
          </a:xfrm>
        </p:spPr>
        <p:txBody>
          <a:bodyPr/>
          <a:lstStyle/>
          <a:p>
            <a:pPr eaLnBrk="1" hangingPunct="1"/>
            <a:r>
              <a:rPr lang="zh-TW" altLang="en-US" sz="2800" b="1" dirty="0" smtClean="0">
                <a:solidFill>
                  <a:srgbClr val="003366"/>
                </a:solidFill>
                <a:latin typeface="標楷體" pitchFamily="65" charset="-120"/>
                <a:ea typeface="標楷體" pitchFamily="65" charset="-120"/>
              </a:rPr>
              <a:t>辦公或電腦用椅尺寸 </a:t>
            </a:r>
          </a:p>
        </p:txBody>
      </p:sp>
      <p:pic>
        <p:nvPicPr>
          <p:cNvPr id="31748" name="Picture 3" descr="7-0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989138"/>
            <a:ext cx="6484937" cy="359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Rectangle 4"/>
          <p:cNvSpPr>
            <a:spLocks noChangeArrowheads="1"/>
          </p:cNvSpPr>
          <p:nvPr/>
        </p:nvSpPr>
        <p:spPr bwMode="auto">
          <a:xfrm>
            <a:off x="1619250" y="3284538"/>
            <a:ext cx="958850" cy="210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1800" b="1">
                <a:solidFill>
                  <a:srgbClr val="003366"/>
                </a:solidFill>
                <a:latin typeface="Arial" charset="0"/>
              </a:rPr>
              <a:t>5.8 </a:t>
            </a:r>
          </a:p>
          <a:p>
            <a:pPr eaLnBrk="1" hangingPunct="1"/>
            <a:r>
              <a:rPr lang="en-US" altLang="zh-TW" sz="1800" b="1">
                <a:solidFill>
                  <a:srgbClr val="003366"/>
                </a:solidFill>
                <a:latin typeface="Arial" charset="0"/>
              </a:rPr>
              <a:t>51 </a:t>
            </a:r>
          </a:p>
          <a:p>
            <a:pPr eaLnBrk="1" hangingPunct="1"/>
            <a:r>
              <a:rPr lang="en-US" altLang="zh-TW" sz="1800" b="1">
                <a:solidFill>
                  <a:srgbClr val="003366"/>
                </a:solidFill>
                <a:latin typeface="Arial" charset="0"/>
              </a:rPr>
              <a:t>   </a:t>
            </a:r>
            <a:r>
              <a:rPr lang="zh-TW" altLang="en-US" sz="1800" b="1">
                <a:solidFill>
                  <a:srgbClr val="003366"/>
                </a:solidFill>
                <a:latin typeface="Arial" charset="0"/>
              </a:rPr>
              <a:t>公分 </a:t>
            </a:r>
          </a:p>
          <a:p>
            <a:pPr eaLnBrk="1" hangingPunct="1"/>
            <a:endParaRPr lang="zh-TW" altLang="en-US" sz="1800" b="1">
              <a:solidFill>
                <a:srgbClr val="003366"/>
              </a:solidFill>
              <a:latin typeface="Arial" charset="0"/>
            </a:endParaRPr>
          </a:p>
          <a:p>
            <a:pPr eaLnBrk="1" hangingPunct="1"/>
            <a:endParaRPr lang="zh-TW" altLang="en-US" sz="1800" b="1">
              <a:solidFill>
                <a:srgbClr val="003366"/>
              </a:solidFill>
              <a:latin typeface="Arial" charset="0"/>
            </a:endParaRPr>
          </a:p>
          <a:p>
            <a:pPr eaLnBrk="1" hangingPunct="1"/>
            <a:r>
              <a:rPr lang="en-US" altLang="zh-TW" sz="1800" b="1">
                <a:solidFill>
                  <a:srgbClr val="003366"/>
                </a:solidFill>
                <a:latin typeface="Arial" charset="0"/>
              </a:rPr>
              <a:t>37</a:t>
            </a:r>
            <a:r>
              <a:rPr lang="zh-TW" altLang="en-US" sz="1800" b="1">
                <a:solidFill>
                  <a:srgbClr val="003366"/>
                </a:solidFill>
                <a:latin typeface="Arial" charset="0"/>
              </a:rPr>
              <a:t>公分 </a:t>
            </a:r>
          </a:p>
          <a:p>
            <a:endParaRPr lang="en-US" altLang="zh-TW" b="1">
              <a:solidFill>
                <a:srgbClr val="003366"/>
              </a:solidFill>
              <a:latin typeface="Arial" charset="0"/>
            </a:endParaRPr>
          </a:p>
        </p:txBody>
      </p:sp>
      <p:sp>
        <p:nvSpPr>
          <p:cNvPr id="31750" name="Rectangle 5"/>
          <p:cNvSpPr>
            <a:spLocks noChangeArrowheads="1"/>
          </p:cNvSpPr>
          <p:nvPr/>
        </p:nvSpPr>
        <p:spPr bwMode="auto">
          <a:xfrm>
            <a:off x="2627313" y="3573463"/>
            <a:ext cx="1092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1800" b="1">
                <a:solidFill>
                  <a:srgbClr val="003366"/>
                </a:solidFill>
                <a:latin typeface="Arial" charset="0"/>
              </a:rPr>
              <a:t>&gt;45</a:t>
            </a:r>
            <a:r>
              <a:rPr lang="zh-TW" altLang="en-US" sz="1800" b="1">
                <a:solidFill>
                  <a:srgbClr val="003366"/>
                </a:solidFill>
                <a:latin typeface="Arial" charset="0"/>
              </a:rPr>
              <a:t>公分 </a:t>
            </a:r>
          </a:p>
        </p:txBody>
      </p:sp>
      <p:sp>
        <p:nvSpPr>
          <p:cNvPr id="31751" name="Rectangle 6"/>
          <p:cNvSpPr>
            <a:spLocks noChangeArrowheads="1"/>
          </p:cNvSpPr>
          <p:nvPr/>
        </p:nvSpPr>
        <p:spPr bwMode="auto">
          <a:xfrm>
            <a:off x="4932363" y="1844675"/>
            <a:ext cx="958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1800" b="1" dirty="0">
                <a:solidFill>
                  <a:srgbClr val="003366"/>
                </a:solidFill>
                <a:latin typeface="Arial" charset="0"/>
              </a:rPr>
              <a:t>85</a:t>
            </a:r>
            <a:r>
              <a:rPr lang="zh-TW" altLang="en-US" sz="1800" b="1" dirty="0">
                <a:solidFill>
                  <a:srgbClr val="003366"/>
                </a:solidFill>
                <a:latin typeface="Arial" charset="0"/>
              </a:rPr>
              <a:t>公分 </a:t>
            </a:r>
            <a:endParaRPr lang="zh-TW" altLang="en-US" b="1" dirty="0">
              <a:solidFill>
                <a:srgbClr val="003366"/>
              </a:solidFill>
              <a:latin typeface="Arial" charset="0"/>
            </a:endParaRPr>
          </a:p>
        </p:txBody>
      </p:sp>
      <p:sp>
        <p:nvSpPr>
          <p:cNvPr id="31752" name="Rectangle 7"/>
          <p:cNvSpPr>
            <a:spLocks noChangeArrowheads="1"/>
          </p:cNvSpPr>
          <p:nvPr/>
        </p:nvSpPr>
        <p:spPr bwMode="auto">
          <a:xfrm>
            <a:off x="3995738" y="3716338"/>
            <a:ext cx="557212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1800" b="1">
                <a:solidFill>
                  <a:srgbClr val="003366"/>
                </a:solidFill>
                <a:latin typeface="Arial" charset="0"/>
              </a:rPr>
              <a:t>5°</a:t>
            </a:r>
          </a:p>
          <a:p>
            <a:pPr eaLnBrk="1" hangingPunct="1"/>
            <a:endParaRPr lang="en-US" altLang="zh-TW" sz="1800" b="1">
              <a:solidFill>
                <a:srgbClr val="003366"/>
              </a:solidFill>
              <a:latin typeface="Arial" charset="0"/>
            </a:endParaRPr>
          </a:p>
          <a:p>
            <a:pPr eaLnBrk="1" hangingPunct="1"/>
            <a:r>
              <a:rPr lang="en-US" altLang="zh-TW" sz="1800" b="1">
                <a:solidFill>
                  <a:srgbClr val="003366"/>
                </a:solidFill>
                <a:latin typeface="Arial" charset="0"/>
              </a:rPr>
              <a:t>30° </a:t>
            </a:r>
          </a:p>
        </p:txBody>
      </p:sp>
      <p:sp>
        <p:nvSpPr>
          <p:cNvPr id="31753" name="Rectangle 8"/>
          <p:cNvSpPr>
            <a:spLocks noChangeArrowheads="1"/>
          </p:cNvSpPr>
          <p:nvPr/>
        </p:nvSpPr>
        <p:spPr bwMode="auto">
          <a:xfrm>
            <a:off x="5651500" y="2276475"/>
            <a:ext cx="2889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1800" b="1">
                <a:solidFill>
                  <a:srgbClr val="003366"/>
                </a:solidFill>
                <a:latin typeface="Arial" charset="0"/>
              </a:rPr>
              <a:t>頭墊：</a:t>
            </a:r>
            <a:r>
              <a:rPr lang="en-US" altLang="zh-TW" sz="1800" b="1">
                <a:solidFill>
                  <a:srgbClr val="003366"/>
                </a:solidFill>
                <a:latin typeface="Arial" charset="0"/>
              </a:rPr>
              <a:t>50-70</a:t>
            </a:r>
            <a:r>
              <a:rPr lang="zh-TW" altLang="en-US" sz="1800" b="1">
                <a:solidFill>
                  <a:srgbClr val="003366"/>
                </a:solidFill>
                <a:latin typeface="Arial" charset="0"/>
              </a:rPr>
              <a:t>公分高於椅面 </a:t>
            </a:r>
            <a:endParaRPr lang="zh-TW" altLang="en-US" b="1">
              <a:solidFill>
                <a:srgbClr val="003366"/>
              </a:solidFill>
              <a:latin typeface="Arial" charset="0"/>
            </a:endParaRPr>
          </a:p>
        </p:txBody>
      </p:sp>
      <p:sp>
        <p:nvSpPr>
          <p:cNvPr id="31754" name="Rectangle 9"/>
          <p:cNvSpPr>
            <a:spLocks noChangeArrowheads="1"/>
          </p:cNvSpPr>
          <p:nvPr/>
        </p:nvSpPr>
        <p:spPr bwMode="auto">
          <a:xfrm>
            <a:off x="5940425" y="3251200"/>
            <a:ext cx="2889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1800" b="1">
                <a:solidFill>
                  <a:srgbClr val="003366"/>
                </a:solidFill>
                <a:latin typeface="Arial" charset="0"/>
              </a:rPr>
              <a:t>腰墊：</a:t>
            </a:r>
            <a:r>
              <a:rPr lang="en-US" altLang="zh-TW" sz="1800" b="1">
                <a:solidFill>
                  <a:srgbClr val="003366"/>
                </a:solidFill>
                <a:latin typeface="Arial" charset="0"/>
              </a:rPr>
              <a:t>15-23</a:t>
            </a:r>
            <a:r>
              <a:rPr lang="zh-TW" altLang="en-US" sz="1800" b="1">
                <a:solidFill>
                  <a:srgbClr val="003366"/>
                </a:solidFill>
                <a:latin typeface="Arial" charset="0"/>
              </a:rPr>
              <a:t>公分高於椅面 </a:t>
            </a:r>
            <a:endParaRPr lang="zh-TW" altLang="en-US" b="1">
              <a:solidFill>
                <a:srgbClr val="003366"/>
              </a:solidFill>
              <a:latin typeface="Arial" charset="0"/>
            </a:endParaRPr>
          </a:p>
        </p:txBody>
      </p:sp>
      <p:sp>
        <p:nvSpPr>
          <p:cNvPr id="31755" name="Rectangle 10"/>
          <p:cNvSpPr>
            <a:spLocks noChangeArrowheads="1"/>
          </p:cNvSpPr>
          <p:nvPr/>
        </p:nvSpPr>
        <p:spPr bwMode="auto">
          <a:xfrm>
            <a:off x="4500563" y="2781300"/>
            <a:ext cx="10144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1800" b="1" dirty="0">
                <a:solidFill>
                  <a:srgbClr val="003366"/>
                </a:solidFill>
                <a:latin typeface="Arial" charset="0"/>
              </a:rPr>
              <a:t>95-120° </a:t>
            </a:r>
          </a:p>
        </p:txBody>
      </p:sp>
    </p:spTree>
    <p:extLst>
      <p:ext uri="{BB962C8B-B14F-4D97-AF65-F5344CB8AC3E}">
        <p14:creationId xmlns:p14="http://schemas.microsoft.com/office/powerpoint/2010/main" val="21993702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投影片編號版面配置區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/>
            <a:fld id="{3DB7D7D3-248B-4606-898D-BA04E234DC51}" type="slidenum">
              <a:rPr lang="en-US" altLang="zh-TW" sz="1400"/>
              <a:pPr eaLnBrk="1" hangingPunct="1"/>
              <a:t>18</a:t>
            </a:fld>
            <a:endParaRPr lang="en-US" altLang="zh-TW" sz="1400"/>
          </a:p>
        </p:txBody>
      </p:sp>
      <p:sp>
        <p:nvSpPr>
          <p:cNvPr id="378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人工物料搬運的人因原則</a:t>
            </a:r>
          </a:p>
        </p:txBody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zh-TW" altLang="en-US" sz="2400" dirty="0" smtClean="0">
                <a:latin typeface="華康細圓體" pitchFamily="49" charset="-120"/>
                <a:ea typeface="華康細圓體" pitchFamily="49" charset="-120"/>
              </a:rPr>
              <a:t>基本原則 </a:t>
            </a:r>
          </a:p>
          <a:p>
            <a:pPr lvl="1" eaLnBrk="1" hangingPunct="1">
              <a:lnSpc>
                <a:spcPct val="90000"/>
              </a:lnSpc>
              <a:buClr>
                <a:srgbClr val="E84B02"/>
              </a:buClr>
              <a:buSzPct val="70000"/>
              <a:buFont typeface="Wingdings" pitchFamily="2" charset="2"/>
              <a:buChar char="p"/>
            </a:pPr>
            <a:r>
              <a:rPr lang="zh-TW" altLang="en-US" sz="2400" dirty="0" smtClean="0">
                <a:latin typeface="華康細圓體" pitchFamily="49" charset="-120"/>
                <a:ea typeface="華康細圓體" pitchFamily="49" charset="-120"/>
              </a:rPr>
              <a:t>減少物料的體積、重量與所需施力範圍。 </a:t>
            </a:r>
          </a:p>
          <a:p>
            <a:pPr lvl="1" eaLnBrk="1" hangingPunct="1">
              <a:lnSpc>
                <a:spcPct val="90000"/>
              </a:lnSpc>
              <a:buClr>
                <a:srgbClr val="E84B02"/>
              </a:buClr>
              <a:buSzPct val="70000"/>
              <a:buFont typeface="Wingdings" pitchFamily="2" charset="2"/>
              <a:buChar char="p"/>
            </a:pPr>
            <a:r>
              <a:rPr lang="zh-TW" altLang="en-US" sz="2400" dirty="0" smtClean="0">
                <a:latin typeface="華康細圓體" pitchFamily="49" charset="-120"/>
                <a:ea typeface="華康細圓體" pitchFamily="49" charset="-120"/>
              </a:rPr>
              <a:t>容器、桶、盒宜設置把手，以便於抬舉、提攜。</a:t>
            </a:r>
          </a:p>
          <a:p>
            <a:pPr lvl="1" eaLnBrk="1" hangingPunct="1">
              <a:lnSpc>
                <a:spcPct val="90000"/>
              </a:lnSpc>
              <a:buClr>
                <a:srgbClr val="E84B02"/>
              </a:buClr>
              <a:buSzPct val="70000"/>
              <a:buFont typeface="Wingdings" pitchFamily="2" charset="2"/>
              <a:buChar char="p"/>
            </a:pPr>
            <a:r>
              <a:rPr lang="zh-TW" altLang="en-US" sz="2400" dirty="0" smtClean="0">
                <a:latin typeface="華康細圓體" pitchFamily="49" charset="-120"/>
                <a:ea typeface="華康細圓體" pitchFamily="49" charset="-120"/>
              </a:rPr>
              <a:t>將物料置於正前方，儘可能靠近身體，避免扭曲肢體。 </a:t>
            </a:r>
          </a:p>
          <a:p>
            <a:pPr lvl="1" eaLnBrk="1" hangingPunct="1">
              <a:lnSpc>
                <a:spcPct val="90000"/>
              </a:lnSpc>
              <a:buClr>
                <a:srgbClr val="E84B02"/>
              </a:buClr>
              <a:buSzPct val="70000"/>
              <a:buFont typeface="Wingdings" pitchFamily="2" charset="2"/>
              <a:buChar char="p"/>
            </a:pPr>
            <a:r>
              <a:rPr lang="zh-TW" altLang="en-US" sz="2400" dirty="0" smtClean="0">
                <a:latin typeface="華康細圓體" pitchFamily="49" charset="-120"/>
                <a:ea typeface="華康細圓體" pitchFamily="49" charset="-120"/>
              </a:rPr>
              <a:t>保持適當的姿勢。</a:t>
            </a:r>
          </a:p>
          <a:p>
            <a:pPr lvl="1" eaLnBrk="1" hangingPunct="1">
              <a:lnSpc>
                <a:spcPct val="90000"/>
              </a:lnSpc>
              <a:buClr>
                <a:srgbClr val="E84B02"/>
              </a:buClr>
              <a:buSzPct val="70000"/>
              <a:buFont typeface="Wingdings" pitchFamily="2" charset="2"/>
              <a:buChar char="p"/>
            </a:pPr>
            <a:r>
              <a:rPr lang="zh-TW" altLang="en-US" sz="2400" dirty="0" smtClean="0">
                <a:latin typeface="華康細圓體" pitchFamily="49" charset="-120"/>
                <a:ea typeface="華康細圓體" pitchFamily="49" charset="-120"/>
              </a:rPr>
              <a:t>設法減少必須移動的距離。</a:t>
            </a:r>
          </a:p>
          <a:p>
            <a:pPr lvl="1" eaLnBrk="1" hangingPunct="1">
              <a:lnSpc>
                <a:spcPct val="90000"/>
              </a:lnSpc>
              <a:buClr>
                <a:srgbClr val="E84B02"/>
              </a:buClr>
              <a:buSzPct val="70000"/>
              <a:buFont typeface="Wingdings" pitchFamily="2" charset="2"/>
              <a:buChar char="p"/>
            </a:pPr>
            <a:r>
              <a:rPr lang="zh-TW" altLang="en-US" sz="2400" dirty="0" smtClean="0">
                <a:latin typeface="華康細圓體" pitchFamily="49" charset="-120"/>
                <a:ea typeface="華康細圓體" pitchFamily="49" charset="-120"/>
              </a:rPr>
              <a:t>宜水平方向移動，避免垂直方向移動。</a:t>
            </a:r>
          </a:p>
          <a:p>
            <a:pPr lvl="1" eaLnBrk="1" hangingPunct="1">
              <a:lnSpc>
                <a:spcPct val="90000"/>
              </a:lnSpc>
              <a:buClr>
                <a:srgbClr val="E84B02"/>
              </a:buClr>
              <a:buSzPct val="70000"/>
              <a:buFont typeface="Wingdings" pitchFamily="2" charset="2"/>
              <a:buChar char="p"/>
            </a:pPr>
            <a:r>
              <a:rPr lang="zh-TW" altLang="en-US" sz="2400" dirty="0" smtClean="0">
                <a:latin typeface="華康細圓體" pitchFamily="49" charset="-120"/>
                <a:ea typeface="華康細圓體" pitchFamily="49" charset="-120"/>
              </a:rPr>
              <a:t>儘量將抬舉、提攜作業以推、拉取代。</a:t>
            </a:r>
          </a:p>
          <a:p>
            <a:pPr lvl="1" eaLnBrk="1" hangingPunct="1">
              <a:lnSpc>
                <a:spcPct val="90000"/>
              </a:lnSpc>
              <a:buClr>
                <a:srgbClr val="E84B02"/>
              </a:buClr>
              <a:buSzPct val="70000"/>
              <a:buFont typeface="Wingdings" pitchFamily="2" charset="2"/>
              <a:buChar char="p"/>
            </a:pPr>
            <a:r>
              <a:rPr lang="zh-TW" altLang="en-US" sz="2400" dirty="0" smtClean="0">
                <a:latin typeface="華康細圓體" pitchFamily="49" charset="-120"/>
                <a:ea typeface="華康細圓體" pitchFamily="49" charset="-120"/>
              </a:rPr>
              <a:t>所有的動作應事先計劃，並保持平穩。</a:t>
            </a:r>
          </a:p>
          <a:p>
            <a:pPr lvl="1" eaLnBrk="1" hangingPunct="1">
              <a:lnSpc>
                <a:spcPct val="90000"/>
              </a:lnSpc>
              <a:buClr>
                <a:srgbClr val="E84B02"/>
              </a:buClr>
              <a:buSzPct val="70000"/>
              <a:buFont typeface="Wingdings" pitchFamily="2" charset="2"/>
              <a:buChar char="p"/>
            </a:pPr>
            <a:r>
              <a:rPr lang="zh-TW" altLang="en-US" sz="2400" dirty="0" smtClean="0">
                <a:latin typeface="華康細圓體" pitchFamily="49" charset="-120"/>
                <a:ea typeface="華康細圓體" pitchFamily="49" charset="-120"/>
              </a:rPr>
              <a:t>切勿抬舉後又必須放下。</a:t>
            </a:r>
          </a:p>
          <a:p>
            <a:pPr lvl="1" eaLnBrk="1" hangingPunct="1">
              <a:lnSpc>
                <a:spcPct val="90000"/>
              </a:lnSpc>
              <a:buClr>
                <a:srgbClr val="E84B02"/>
              </a:buClr>
              <a:buSzPct val="70000"/>
              <a:buFont typeface="Wingdings" pitchFamily="2" charset="2"/>
              <a:buChar char="p"/>
            </a:pPr>
            <a:r>
              <a:rPr lang="zh-TW" altLang="en-US" sz="2400" dirty="0" smtClean="0">
                <a:latin typeface="華康細圓體" pitchFamily="49" charset="-120"/>
                <a:ea typeface="華康細圓體" pitchFamily="49" charset="-120"/>
              </a:rPr>
              <a:t>設法降低或取消人工物料的搬運。 </a:t>
            </a:r>
          </a:p>
          <a:p>
            <a:pPr eaLnBrk="1" hangingPunct="1">
              <a:lnSpc>
                <a:spcPct val="90000"/>
              </a:lnSpc>
            </a:pPr>
            <a:endParaRPr lang="en-US" altLang="zh-TW" sz="2400" dirty="0" smtClean="0"/>
          </a:p>
        </p:txBody>
      </p:sp>
    </p:spTree>
    <p:extLst>
      <p:ext uri="{BB962C8B-B14F-4D97-AF65-F5344CB8AC3E}">
        <p14:creationId xmlns:p14="http://schemas.microsoft.com/office/powerpoint/2010/main" val="3626159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投影片編號版面配置區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/>
            <a:fld id="{444487D6-04E1-4A79-A99D-FDF75AD7CB13}" type="slidenum">
              <a:rPr lang="en-US" altLang="zh-TW" sz="1400"/>
              <a:pPr eaLnBrk="1" hangingPunct="1"/>
              <a:t>19</a:t>
            </a:fld>
            <a:endParaRPr lang="en-US" altLang="zh-TW" sz="1400"/>
          </a:p>
        </p:txBody>
      </p:sp>
      <p:sp>
        <p:nvSpPr>
          <p:cNvPr id="368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z="3200" b="1" dirty="0" smtClean="0">
                <a:solidFill>
                  <a:srgbClr val="003366"/>
                </a:solidFill>
                <a:latin typeface="標楷體" pitchFamily="65" charset="-120"/>
                <a:ea typeface="標楷體" pitchFamily="65" charset="-120"/>
              </a:rPr>
              <a:t>不同姿勢與負載所產生的椎間盤壓力</a:t>
            </a:r>
          </a:p>
        </p:txBody>
      </p:sp>
      <p:pic>
        <p:nvPicPr>
          <p:cNvPr id="36868" name="Picture 4" descr="8-0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68538" y="1916113"/>
            <a:ext cx="4633912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2700338" y="1557338"/>
            <a:ext cx="628650" cy="402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en-US" altLang="zh-TW" sz="1800" b="1">
                <a:solidFill>
                  <a:srgbClr val="003366"/>
                </a:solidFill>
                <a:latin typeface="Arial" charset="0"/>
              </a:rPr>
              <a:t>% </a:t>
            </a:r>
          </a:p>
          <a:p>
            <a:pPr algn="ctr" eaLnBrk="1" hangingPunct="1"/>
            <a:endParaRPr lang="en-US" altLang="zh-TW" sz="1800" b="1">
              <a:solidFill>
                <a:srgbClr val="003366"/>
              </a:solidFill>
              <a:latin typeface="Arial" charset="0"/>
            </a:endParaRPr>
          </a:p>
          <a:p>
            <a:pPr algn="ctr" eaLnBrk="1" hangingPunct="1"/>
            <a:endParaRPr lang="en-US" altLang="zh-TW" sz="1800" b="1">
              <a:solidFill>
                <a:srgbClr val="003366"/>
              </a:solidFill>
              <a:latin typeface="Arial" charset="0"/>
            </a:endParaRPr>
          </a:p>
          <a:p>
            <a:pPr algn="ctr" eaLnBrk="1" hangingPunct="1"/>
            <a:r>
              <a:rPr lang="en-US" altLang="zh-TW" sz="1800" b="1">
                <a:solidFill>
                  <a:srgbClr val="003366"/>
                </a:solidFill>
                <a:latin typeface="Arial" charset="0"/>
              </a:rPr>
              <a:t>400 </a:t>
            </a:r>
          </a:p>
          <a:p>
            <a:pPr algn="ctr" eaLnBrk="1" hangingPunct="1"/>
            <a:endParaRPr lang="en-US" altLang="zh-TW" sz="1800" b="1">
              <a:solidFill>
                <a:srgbClr val="003366"/>
              </a:solidFill>
              <a:latin typeface="Arial" charset="0"/>
            </a:endParaRPr>
          </a:p>
          <a:p>
            <a:pPr algn="ctr" eaLnBrk="1" hangingPunct="1"/>
            <a:endParaRPr lang="en-US" altLang="zh-TW" sz="1800" b="1">
              <a:solidFill>
                <a:srgbClr val="003366"/>
              </a:solidFill>
              <a:latin typeface="Arial" charset="0"/>
            </a:endParaRPr>
          </a:p>
          <a:p>
            <a:pPr algn="ctr" eaLnBrk="1" hangingPunct="1"/>
            <a:r>
              <a:rPr lang="en-US" altLang="zh-TW" sz="1800" b="1">
                <a:solidFill>
                  <a:srgbClr val="003366"/>
                </a:solidFill>
                <a:latin typeface="Arial" charset="0"/>
              </a:rPr>
              <a:t>300 </a:t>
            </a:r>
          </a:p>
          <a:p>
            <a:pPr algn="ctr" eaLnBrk="1" hangingPunct="1"/>
            <a:endParaRPr lang="en-US" altLang="zh-TW" sz="1800" b="1">
              <a:solidFill>
                <a:srgbClr val="003366"/>
              </a:solidFill>
              <a:latin typeface="Arial" charset="0"/>
            </a:endParaRPr>
          </a:p>
          <a:p>
            <a:pPr algn="ctr" eaLnBrk="1" hangingPunct="1"/>
            <a:endParaRPr lang="en-US" altLang="zh-TW" sz="1800" b="1">
              <a:solidFill>
                <a:srgbClr val="003366"/>
              </a:solidFill>
              <a:latin typeface="Arial" charset="0"/>
            </a:endParaRPr>
          </a:p>
          <a:p>
            <a:pPr algn="ctr" eaLnBrk="1" hangingPunct="1"/>
            <a:r>
              <a:rPr lang="en-US" altLang="zh-TW" sz="1800" b="1">
                <a:solidFill>
                  <a:srgbClr val="003366"/>
                </a:solidFill>
                <a:latin typeface="Arial" charset="0"/>
              </a:rPr>
              <a:t>200 </a:t>
            </a:r>
          </a:p>
          <a:p>
            <a:pPr algn="ctr" eaLnBrk="1" hangingPunct="1"/>
            <a:endParaRPr lang="en-US" altLang="zh-TW" sz="1800" b="1">
              <a:solidFill>
                <a:srgbClr val="003366"/>
              </a:solidFill>
              <a:latin typeface="Arial" charset="0"/>
            </a:endParaRPr>
          </a:p>
          <a:p>
            <a:pPr algn="ctr" eaLnBrk="1" hangingPunct="1"/>
            <a:endParaRPr lang="en-US" altLang="zh-TW" sz="1800" b="1">
              <a:solidFill>
                <a:srgbClr val="003366"/>
              </a:solidFill>
              <a:latin typeface="Arial" charset="0"/>
            </a:endParaRPr>
          </a:p>
          <a:p>
            <a:pPr algn="ctr" eaLnBrk="1" hangingPunct="1"/>
            <a:r>
              <a:rPr lang="en-US" altLang="zh-TW" sz="1800" b="1">
                <a:solidFill>
                  <a:srgbClr val="003366"/>
                </a:solidFill>
                <a:latin typeface="Arial" charset="0"/>
              </a:rPr>
              <a:t>100 </a:t>
            </a:r>
          </a:p>
          <a:p>
            <a:pPr algn="ctr"/>
            <a:endParaRPr lang="en-US" altLang="zh-TW" b="1">
              <a:solidFill>
                <a:srgbClr val="003366"/>
              </a:solidFill>
              <a:latin typeface="Arial" charset="0"/>
            </a:endParaRPr>
          </a:p>
        </p:txBody>
      </p:sp>
      <p:sp>
        <p:nvSpPr>
          <p:cNvPr id="36870" name="Rectangle 6"/>
          <p:cNvSpPr>
            <a:spLocks noChangeArrowheads="1"/>
          </p:cNvSpPr>
          <p:nvPr/>
        </p:nvSpPr>
        <p:spPr bwMode="auto">
          <a:xfrm>
            <a:off x="1763713" y="2205038"/>
            <a:ext cx="458787" cy="302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anchor="ctr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1800" b="1" dirty="0">
                <a:solidFill>
                  <a:srgbClr val="003366"/>
                </a:solidFill>
                <a:latin typeface="Arial" charset="0"/>
              </a:rPr>
              <a:t>椎間盤壓力比（</a:t>
            </a:r>
            <a:r>
              <a:rPr lang="en-US" altLang="zh-TW" sz="1800" b="1" dirty="0">
                <a:solidFill>
                  <a:srgbClr val="003366"/>
                </a:solidFill>
                <a:latin typeface="Arial" charset="0"/>
              </a:rPr>
              <a:t>%</a:t>
            </a:r>
            <a:r>
              <a:rPr lang="zh-TW" altLang="en-US" sz="1800" b="1" dirty="0">
                <a:solidFill>
                  <a:srgbClr val="003366"/>
                </a:solidFill>
                <a:latin typeface="Arial" charset="0"/>
              </a:rPr>
              <a:t>） </a:t>
            </a:r>
          </a:p>
        </p:txBody>
      </p:sp>
    </p:spTree>
    <p:extLst>
      <p:ext uri="{BB962C8B-B14F-4D97-AF65-F5344CB8AC3E}">
        <p14:creationId xmlns:p14="http://schemas.microsoft.com/office/powerpoint/2010/main" val="2644194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內耳前庭系統</a:t>
            </a:r>
            <a:endParaRPr lang="zh-TW" alt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898" y="1600200"/>
            <a:ext cx="637020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FD0C0-2862-4C5C-80E6-6D5926CACDD0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718475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投影片編號版面配置區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/>
            <a:fld id="{2FCDB5C5-3798-43BA-B7AC-D13C967CB426}" type="slidenum">
              <a:rPr lang="en-US" altLang="zh-TW" sz="1400"/>
              <a:pPr eaLnBrk="1" hangingPunct="1"/>
              <a:t>20</a:t>
            </a:fld>
            <a:endParaRPr lang="en-US" altLang="zh-TW" sz="1400"/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手工具的設計原則</a:t>
            </a:r>
          </a:p>
        </p:txBody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SzPct val="70000"/>
              <a:buFont typeface="Wingdings" pitchFamily="2" charset="2"/>
              <a:buChar char="n"/>
            </a:pPr>
            <a:r>
              <a:rPr lang="zh-TW" altLang="en-US" sz="2800" smtClean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手工具的設計目標為</a:t>
            </a:r>
          </a:p>
          <a:p>
            <a:pPr lvl="1" eaLnBrk="1" hangingPunct="1">
              <a:buFontTx/>
              <a:buNone/>
            </a:pPr>
            <a:r>
              <a:rPr lang="en-US" altLang="zh-TW" smtClean="0">
                <a:latin typeface="華康細圓體" pitchFamily="49" charset="-120"/>
                <a:ea typeface="華康細圓體" pitchFamily="49" charset="-120"/>
              </a:rPr>
              <a:t>(1)</a:t>
            </a:r>
            <a:r>
              <a:rPr lang="zh-TW" altLang="en-US" smtClean="0">
                <a:latin typeface="華康細圓體" pitchFamily="49" charset="-120"/>
                <a:ea typeface="華康細圓體" pitchFamily="49" charset="-120"/>
              </a:rPr>
              <a:t>儘量增加工具所產生的力量。 </a:t>
            </a:r>
          </a:p>
          <a:p>
            <a:pPr lvl="1" eaLnBrk="1" hangingPunct="1">
              <a:buFontTx/>
              <a:buNone/>
            </a:pPr>
            <a:r>
              <a:rPr lang="en-US" altLang="zh-TW" smtClean="0">
                <a:latin typeface="華康細圓體" pitchFamily="49" charset="-120"/>
                <a:ea typeface="華康細圓體" pitchFamily="49" charset="-120"/>
              </a:rPr>
              <a:t>(2)</a:t>
            </a:r>
            <a:r>
              <a:rPr lang="zh-TW" altLang="en-US" smtClean="0">
                <a:latin typeface="華康細圓體" pitchFamily="49" charset="-120"/>
                <a:ea typeface="華康細圓體" pitchFamily="49" charset="-120"/>
              </a:rPr>
              <a:t>儘量減少對肢體所產生的物理壓力</a:t>
            </a:r>
          </a:p>
          <a:p>
            <a:pPr eaLnBrk="1" hangingPunct="1">
              <a:buSzPct val="70000"/>
              <a:buFont typeface="Wingdings" pitchFamily="2" charset="2"/>
              <a:buChar char="n"/>
            </a:pPr>
            <a:r>
              <a:rPr lang="zh-TW" altLang="en-US" sz="2800" smtClean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設計原則</a:t>
            </a:r>
            <a:r>
              <a:rPr lang="zh-TW" altLang="en-US" sz="2800" smtClean="0">
                <a:latin typeface="華康細圓體" pitchFamily="49" charset="-120"/>
                <a:ea typeface="華康細圓體" pitchFamily="49" charset="-120"/>
              </a:rPr>
              <a:t>  </a:t>
            </a:r>
          </a:p>
          <a:p>
            <a:pPr lvl="1" eaLnBrk="1" hangingPunct="1">
              <a:buFontTx/>
              <a:buNone/>
            </a:pPr>
            <a:r>
              <a:rPr lang="en-US" altLang="zh-TW" smtClean="0">
                <a:latin typeface="華康細圓體" pitchFamily="49" charset="-120"/>
                <a:ea typeface="華康細圓體" pitchFamily="49" charset="-120"/>
              </a:rPr>
              <a:t>(</a:t>
            </a:r>
            <a:r>
              <a:rPr lang="zh-TW" altLang="en-US" smtClean="0">
                <a:latin typeface="華康細圓體" pitchFamily="49" charset="-120"/>
                <a:ea typeface="華康細圓體" pitchFamily="49" charset="-120"/>
              </a:rPr>
              <a:t>一</a:t>
            </a:r>
            <a:r>
              <a:rPr lang="en-US" altLang="zh-TW" smtClean="0">
                <a:latin typeface="華康細圓體" pitchFamily="49" charset="-120"/>
                <a:ea typeface="華康細圓體" pitchFamily="49" charset="-120"/>
              </a:rPr>
              <a:t>)</a:t>
            </a:r>
            <a:r>
              <a:rPr lang="zh-TW" altLang="en-US" smtClean="0">
                <a:latin typeface="華康細圓體" pitchFamily="49" charset="-120"/>
                <a:ea typeface="華康細圓體" pitchFamily="49" charset="-120"/>
              </a:rPr>
              <a:t>手柄的變曲角度 </a:t>
            </a:r>
          </a:p>
          <a:p>
            <a:pPr lvl="1" eaLnBrk="1" hangingPunct="1">
              <a:buFontTx/>
              <a:buNone/>
            </a:pPr>
            <a:r>
              <a:rPr lang="en-US" altLang="zh-TW" smtClean="0">
                <a:latin typeface="華康細圓體" pitchFamily="49" charset="-120"/>
                <a:ea typeface="華康細圓體" pitchFamily="49" charset="-120"/>
              </a:rPr>
              <a:t>(</a:t>
            </a:r>
            <a:r>
              <a:rPr lang="zh-TW" altLang="en-US" smtClean="0">
                <a:latin typeface="華康細圓體" pitchFamily="49" charset="-120"/>
                <a:ea typeface="華康細圓體" pitchFamily="49" charset="-120"/>
              </a:rPr>
              <a:t>二</a:t>
            </a:r>
            <a:r>
              <a:rPr lang="en-US" altLang="zh-TW" smtClean="0">
                <a:latin typeface="華康細圓體" pitchFamily="49" charset="-120"/>
                <a:ea typeface="華康細圓體" pitchFamily="49" charset="-120"/>
              </a:rPr>
              <a:t>)</a:t>
            </a:r>
            <a:r>
              <a:rPr lang="zh-TW" altLang="en-US" smtClean="0">
                <a:latin typeface="華康細圓體" pitchFamily="49" charset="-120"/>
                <a:ea typeface="華康細圓體" pitchFamily="49" charset="-120"/>
              </a:rPr>
              <a:t>抓握部位厚度、形狀 </a:t>
            </a:r>
          </a:p>
          <a:p>
            <a:pPr lvl="1" eaLnBrk="1" hangingPunct="1">
              <a:buFontTx/>
              <a:buNone/>
            </a:pPr>
            <a:r>
              <a:rPr lang="en-US" altLang="zh-TW" smtClean="0">
                <a:latin typeface="華康細圓體" pitchFamily="49" charset="-120"/>
                <a:ea typeface="華康細圓體" pitchFamily="49" charset="-120"/>
              </a:rPr>
              <a:t>(</a:t>
            </a:r>
            <a:r>
              <a:rPr lang="zh-TW" altLang="en-US" smtClean="0">
                <a:latin typeface="華康細圓體" pitchFamily="49" charset="-120"/>
                <a:ea typeface="華康細圓體" pitchFamily="49" charset="-120"/>
              </a:rPr>
              <a:t>三</a:t>
            </a:r>
            <a:r>
              <a:rPr lang="en-US" altLang="zh-TW" smtClean="0">
                <a:latin typeface="華康細圓體" pitchFamily="49" charset="-120"/>
                <a:ea typeface="華康細圓體" pitchFamily="49" charset="-120"/>
              </a:rPr>
              <a:t>)</a:t>
            </a:r>
            <a:r>
              <a:rPr lang="zh-TW" altLang="en-US" smtClean="0">
                <a:latin typeface="華康細圓體" pitchFamily="49" charset="-120"/>
                <a:ea typeface="華康細圓體" pitchFamily="49" charset="-120"/>
              </a:rPr>
              <a:t>手柄直徑 </a:t>
            </a:r>
          </a:p>
          <a:p>
            <a:pPr eaLnBrk="1" hangingPunct="1"/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3853658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投影片編號版面配置區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/>
            <a:fld id="{A72DC45D-3E56-4F11-A3FF-B97841BF4E3D}" type="slidenum">
              <a:rPr lang="en-US" altLang="zh-TW" sz="1400"/>
              <a:pPr eaLnBrk="1" hangingPunct="1"/>
              <a:t>21</a:t>
            </a:fld>
            <a:endParaRPr lang="en-US" altLang="zh-TW" sz="1400"/>
          </a:p>
        </p:txBody>
      </p:sp>
      <p:sp>
        <p:nvSpPr>
          <p:cNvPr id="399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手工具的設計原則</a:t>
            </a:r>
          </a:p>
        </p:txBody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576" y="1484784"/>
            <a:ext cx="7772400" cy="4752528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  <a:buSzPct val="70000"/>
              <a:buFont typeface="Wingdings" pitchFamily="2" charset="2"/>
              <a:buChar char="n"/>
            </a:pPr>
            <a:r>
              <a:rPr lang="zh-TW" altLang="en-US" sz="2400" dirty="0" smtClean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需求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zh-TW" sz="2800" dirty="0" smtClean="0">
                <a:latin typeface="華康細圓體" pitchFamily="49" charset="-120"/>
                <a:ea typeface="華康細圓體" pitchFamily="49" charset="-120"/>
              </a:rPr>
              <a:t>(1)</a:t>
            </a:r>
            <a:r>
              <a:rPr lang="zh-TW" altLang="en-US" sz="2800" dirty="0" smtClean="0">
                <a:latin typeface="華康細圓體" pitchFamily="49" charset="-120"/>
                <a:ea typeface="華康細圓體" pitchFamily="49" charset="-120"/>
              </a:rPr>
              <a:t>工具必須能有效達到設計的功能與目的，例如鎚子的設計，必須能將最大的動能轉變為有用的功。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zh-TW" sz="2800" dirty="0" smtClean="0">
                <a:latin typeface="華康細圓體" pitchFamily="49" charset="-120"/>
                <a:ea typeface="華康細圓體" pitchFamily="49" charset="-120"/>
              </a:rPr>
              <a:t>(2)</a:t>
            </a:r>
            <a:r>
              <a:rPr lang="zh-TW" altLang="en-US" sz="2800" dirty="0" smtClean="0">
                <a:latin typeface="華康細圓體" pitchFamily="49" charset="-120"/>
                <a:ea typeface="華康細圓體" pitchFamily="49" charset="-120"/>
              </a:rPr>
              <a:t>手工具的大小、尺寸必須與使用者的肢體大小成正比。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zh-TW" sz="2800" dirty="0" smtClean="0">
                <a:latin typeface="華康細圓體" pitchFamily="49" charset="-120"/>
                <a:ea typeface="華康細圓體" pitchFamily="49" charset="-120"/>
              </a:rPr>
              <a:t>(3)</a:t>
            </a:r>
            <a:r>
              <a:rPr lang="zh-TW" altLang="en-US" sz="2800" dirty="0" smtClean="0">
                <a:latin typeface="華康細圓體" pitchFamily="49" charset="-120"/>
                <a:ea typeface="華康細圓體" pitchFamily="49" charset="-120"/>
              </a:rPr>
              <a:t>手工具的重量與所需施力大小必須適於使用者的肌力與工作容量，設計時必須考慮使用者的性別、肌力、年齡與過去所受的訓練。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zh-TW" sz="2800" dirty="0" smtClean="0">
                <a:latin typeface="華康細圓體" pitchFamily="49" charset="-120"/>
                <a:ea typeface="華康細圓體" pitchFamily="49" charset="-120"/>
              </a:rPr>
              <a:t>(4)</a:t>
            </a:r>
            <a:r>
              <a:rPr lang="zh-TW" altLang="en-US" sz="2800" dirty="0" smtClean="0">
                <a:latin typeface="華康細圓體" pitchFamily="49" charset="-120"/>
                <a:ea typeface="華康細圓體" pitchFamily="49" charset="-120"/>
              </a:rPr>
              <a:t>工具不易造成疲勞。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zh-TW" sz="2800" dirty="0" smtClean="0">
                <a:latin typeface="華康細圓體" pitchFamily="49" charset="-120"/>
                <a:ea typeface="華康細圓體" pitchFamily="49" charset="-120"/>
              </a:rPr>
              <a:t>(5)</a:t>
            </a:r>
            <a:r>
              <a:rPr lang="zh-TW" altLang="en-US" sz="2800" dirty="0" smtClean="0">
                <a:latin typeface="華康細圓體" pitchFamily="49" charset="-120"/>
                <a:ea typeface="華康細圓體" pitchFamily="49" charset="-120"/>
              </a:rPr>
              <a:t>工具必須提供使用者適當的回饋，例如壓力、力量、表面結構、溫度等。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zh-TW" sz="2800" dirty="0" smtClean="0">
                <a:latin typeface="華康細圓體" pitchFamily="49" charset="-120"/>
                <a:ea typeface="華康細圓體" pitchFamily="49" charset="-120"/>
              </a:rPr>
              <a:t>(6)</a:t>
            </a:r>
            <a:r>
              <a:rPr lang="zh-TW" altLang="en-US" sz="2800" dirty="0" smtClean="0">
                <a:latin typeface="華康細圓體" pitchFamily="49" charset="-120"/>
                <a:ea typeface="華康細圓體" pitchFamily="49" charset="-120"/>
              </a:rPr>
              <a:t>價格低廉，易於保養。 </a:t>
            </a:r>
          </a:p>
          <a:p>
            <a:pPr eaLnBrk="1" hangingPunct="1">
              <a:lnSpc>
                <a:spcPct val="80000"/>
              </a:lnSpc>
            </a:pPr>
            <a:endParaRPr lang="en-US" altLang="zh-TW" sz="2400" dirty="0" smtClean="0"/>
          </a:p>
        </p:txBody>
      </p:sp>
    </p:spTree>
    <p:extLst>
      <p:ext uri="{BB962C8B-B14F-4D97-AF65-F5344CB8AC3E}">
        <p14:creationId xmlns:p14="http://schemas.microsoft.com/office/powerpoint/2010/main" val="3181526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投影片編號版面配置區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/>
            <a:fld id="{DD947050-DF51-4BDC-ACC0-4A3EB0FC11CC}" type="slidenum">
              <a:rPr lang="en-US" altLang="zh-TW" sz="1400"/>
              <a:pPr eaLnBrk="1" hangingPunct="1"/>
              <a:t>22</a:t>
            </a:fld>
            <a:endParaRPr lang="en-US" altLang="zh-TW" sz="1400"/>
          </a:p>
        </p:txBody>
      </p:sp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手工具的設計原則</a:t>
            </a:r>
          </a:p>
        </p:txBody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40768"/>
            <a:ext cx="8363272" cy="478539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zh-TW" sz="2800" dirty="0" smtClean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(</a:t>
            </a:r>
            <a:r>
              <a:rPr lang="zh-TW" altLang="en-US" sz="2800" dirty="0" smtClean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四</a:t>
            </a:r>
            <a:r>
              <a:rPr lang="en-US" altLang="zh-TW" sz="2800" dirty="0" smtClean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)</a:t>
            </a:r>
            <a:r>
              <a:rPr lang="zh-TW" altLang="en-US" sz="2800" dirty="0" smtClean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一般性原則 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altLang="zh-TW" dirty="0" smtClean="0">
                <a:latin typeface="華康細圓體" pitchFamily="49" charset="-120"/>
                <a:ea typeface="華康細圓體" pitchFamily="49" charset="-120"/>
              </a:rPr>
              <a:t>1.</a:t>
            </a:r>
            <a:r>
              <a:rPr lang="zh-TW" altLang="en-US" dirty="0" smtClean="0">
                <a:latin typeface="華康細圓體" pitchFamily="49" charset="-120"/>
                <a:ea typeface="華康細圓體" pitchFamily="49" charset="-120"/>
              </a:rPr>
              <a:t>保持手腕正直 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altLang="zh-TW" dirty="0" smtClean="0">
                <a:latin typeface="華康細圓體" pitchFamily="49" charset="-120"/>
                <a:ea typeface="華康細圓體" pitchFamily="49" charset="-120"/>
              </a:rPr>
              <a:t>2.</a:t>
            </a:r>
            <a:r>
              <a:rPr lang="zh-TW" altLang="en-US" dirty="0" smtClean="0">
                <a:latin typeface="華康細圓體" pitchFamily="49" charset="-120"/>
                <a:ea typeface="華康細圓體" pitchFamily="49" charset="-120"/>
              </a:rPr>
              <a:t>避免對組織產生壓迫 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altLang="zh-TW" dirty="0" smtClean="0">
                <a:latin typeface="華康細圓體" pitchFamily="49" charset="-120"/>
                <a:ea typeface="華康細圓體" pitchFamily="49" charset="-120"/>
              </a:rPr>
              <a:t>3.</a:t>
            </a:r>
            <a:r>
              <a:rPr lang="zh-TW" altLang="en-US" dirty="0" smtClean="0">
                <a:latin typeface="華康細圓體" pitchFamily="49" charset="-120"/>
                <a:ea typeface="華康細圓體" pitchFamily="49" charset="-120"/>
              </a:rPr>
              <a:t>避免手指重複性動作 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altLang="zh-TW" dirty="0" smtClean="0">
                <a:latin typeface="華康細圓體" pitchFamily="49" charset="-120"/>
                <a:ea typeface="華康細圓體" pitchFamily="49" charset="-120"/>
              </a:rPr>
              <a:t>4.</a:t>
            </a:r>
            <a:r>
              <a:rPr lang="zh-TW" altLang="en-US" dirty="0" smtClean="0">
                <a:latin typeface="華康細圓體" pitchFamily="49" charset="-120"/>
                <a:ea typeface="華康細圓體" pitchFamily="49" charset="-120"/>
              </a:rPr>
              <a:t>安全考慮 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altLang="zh-TW" dirty="0" smtClean="0">
                <a:latin typeface="華康細圓體" pitchFamily="49" charset="-120"/>
                <a:ea typeface="華康細圓體" pitchFamily="49" charset="-120"/>
              </a:rPr>
              <a:t>5.</a:t>
            </a:r>
            <a:r>
              <a:rPr lang="zh-TW" altLang="en-US" dirty="0" smtClean="0">
                <a:latin typeface="華康細圓體" pitchFamily="49" charset="-120"/>
                <a:ea typeface="華康細圓體" pitchFamily="49" charset="-120"/>
              </a:rPr>
              <a:t>設計適於女性的工具 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altLang="zh-TW" dirty="0" smtClean="0">
                <a:latin typeface="華康細圓體" pitchFamily="49" charset="-120"/>
                <a:ea typeface="華康細圓體" pitchFamily="49" charset="-120"/>
              </a:rPr>
              <a:t>6.</a:t>
            </a:r>
            <a:r>
              <a:rPr lang="zh-TW" altLang="en-US" dirty="0" smtClean="0">
                <a:latin typeface="華康細圓體" pitchFamily="49" charset="-120"/>
                <a:ea typeface="華康細圓體" pitchFamily="49" charset="-120"/>
              </a:rPr>
              <a:t>設計左、右兩手皆可使用的工具 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altLang="zh-TW" dirty="0" smtClean="0">
                <a:latin typeface="華康細圓體" pitchFamily="49" charset="-120"/>
                <a:ea typeface="華康細圓體" pitchFamily="49" charset="-120"/>
              </a:rPr>
              <a:t>7.</a:t>
            </a:r>
            <a:r>
              <a:rPr lang="zh-TW" altLang="en-US" dirty="0" smtClean="0">
                <a:latin typeface="華康細圓體" pitchFamily="49" charset="-120"/>
                <a:ea typeface="華康細圓體" pitchFamily="49" charset="-120"/>
              </a:rPr>
              <a:t>使用特殊用途的工具以取代一般性工具 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altLang="zh-TW" dirty="0" smtClean="0">
                <a:latin typeface="華康細圓體" pitchFamily="49" charset="-120"/>
                <a:ea typeface="華康細圓體" pitchFamily="49" charset="-120"/>
              </a:rPr>
              <a:t>8.</a:t>
            </a:r>
            <a:r>
              <a:rPr lang="zh-TW" altLang="en-US" dirty="0" smtClean="0">
                <a:latin typeface="華康細圓體" pitchFamily="49" charset="-120"/>
                <a:ea typeface="華康細圓體" pitchFamily="49" charset="-120"/>
              </a:rPr>
              <a:t>應用適當的肌肉群 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altLang="zh-TW" dirty="0" smtClean="0">
                <a:latin typeface="華康細圓體" pitchFamily="49" charset="-120"/>
                <a:ea typeface="華康細圓體" pitchFamily="49" charset="-120"/>
              </a:rPr>
              <a:t>9.</a:t>
            </a:r>
            <a:r>
              <a:rPr lang="zh-TW" altLang="en-US" dirty="0" smtClean="0">
                <a:latin typeface="華康細圓體" pitchFamily="49" charset="-120"/>
                <a:ea typeface="華康細圓體" pitchFamily="49" charset="-120"/>
              </a:rPr>
              <a:t>足夠的活動空間 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altLang="zh-TW" dirty="0" smtClean="0">
                <a:latin typeface="華康細圓體" pitchFamily="49" charset="-120"/>
                <a:ea typeface="華康細圓體" pitchFamily="49" charset="-120"/>
              </a:rPr>
              <a:t>10.</a:t>
            </a:r>
            <a:r>
              <a:rPr lang="zh-TW" altLang="en-US" dirty="0" smtClean="0">
                <a:latin typeface="華康細圓體" pitchFamily="49" charset="-120"/>
                <a:ea typeface="華康細圓體" pitchFamily="49" charset="-120"/>
              </a:rPr>
              <a:t>儘可能使用馬達驅動的動力工具 </a:t>
            </a:r>
          </a:p>
          <a:p>
            <a:pPr eaLnBrk="1" hangingPunct="1">
              <a:lnSpc>
                <a:spcPct val="80000"/>
              </a:lnSpc>
            </a:pPr>
            <a:endParaRPr lang="en-US" altLang="zh-TW" sz="2800" dirty="0" smtClean="0"/>
          </a:p>
        </p:txBody>
      </p:sp>
    </p:spTree>
    <p:extLst>
      <p:ext uri="{BB962C8B-B14F-4D97-AF65-F5344CB8AC3E}">
        <p14:creationId xmlns:p14="http://schemas.microsoft.com/office/powerpoint/2010/main" val="3841408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FBDCA4-7AC8-4191-8A6D-F63C5FF1C7A0}" type="slidenum">
              <a:rPr lang="en-US" altLang="zh-TW"/>
              <a:pPr>
                <a:defRPr/>
              </a:pPr>
              <a:t>23</a:t>
            </a:fld>
            <a:endParaRPr lang="en-US" altLang="zh-TW"/>
          </a:p>
        </p:txBody>
      </p:sp>
      <p:sp>
        <p:nvSpPr>
          <p:cNvPr id="1126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95536" y="2276872"/>
            <a:ext cx="8229600" cy="1258887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sz="3600" dirty="0" smtClean="0"/>
              <a:t>進行活動時老師及家長應注意的姿勢：</a:t>
            </a:r>
          </a:p>
        </p:txBody>
      </p:sp>
    </p:spTree>
    <p:extLst>
      <p:ext uri="{BB962C8B-B14F-4D97-AF65-F5344CB8AC3E}">
        <p14:creationId xmlns:p14="http://schemas.microsoft.com/office/powerpoint/2010/main" val="1852017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E719C3-4C8E-42FD-9E60-F80090EEE1F0}" type="slidenum">
              <a:rPr lang="en-US" altLang="zh-TW"/>
              <a:pPr>
                <a:defRPr/>
              </a:pPr>
              <a:t>24</a:t>
            </a:fld>
            <a:endParaRPr lang="en-US" altLang="zh-TW"/>
          </a:p>
        </p:txBody>
      </p:sp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TW" altLang="en-US" dirty="0" smtClean="0"/>
              <a:t>正確站姿： </a:t>
            </a:r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71550" y="2924175"/>
            <a:ext cx="5173663" cy="3724275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sz="2800" dirty="0" smtClean="0"/>
              <a:t>挺直背部，縮回下頷並伸長後頸。雙往後拉，挺起胸部，收縮小腹，使下背變平。</a:t>
            </a:r>
          </a:p>
        </p:txBody>
      </p:sp>
      <p:pic>
        <p:nvPicPr>
          <p:cNvPr id="49157" name="Picture 4" descr="logr6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56325" y="980728"/>
            <a:ext cx="1655763" cy="525658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522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0E3FB4-B2FE-4702-9209-D0DB846E3AF1}" type="slidenum">
              <a:rPr lang="en-US" altLang="zh-TW"/>
              <a:pPr>
                <a:defRPr/>
              </a:pPr>
              <a:t>25</a:t>
            </a:fld>
            <a:endParaRPr lang="en-US" altLang="zh-TW"/>
          </a:p>
        </p:txBody>
      </p:sp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TW" altLang="en-US" smtClean="0"/>
              <a:t>不正確站姿： </a:t>
            </a:r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71550" y="2708275"/>
            <a:ext cx="3770313" cy="3724275"/>
          </a:xfrm>
        </p:spPr>
        <p:txBody>
          <a:bodyPr/>
          <a:lstStyle/>
          <a:p>
            <a:pPr marL="533400" indent="-533400" eaLnBrk="1" hangingPunct="1">
              <a:defRPr/>
            </a:pPr>
            <a:r>
              <a:rPr lang="zh-TW" altLang="en-US" sz="2800" smtClean="0"/>
              <a:t>腰往前過分挺伸 </a:t>
            </a:r>
          </a:p>
          <a:p>
            <a:pPr marL="533400" indent="-533400" eaLnBrk="1" hangingPunct="1">
              <a:defRPr/>
            </a:pPr>
            <a:r>
              <a:rPr lang="zh-TW" altLang="en-US" sz="2800" smtClean="0"/>
              <a:t>彎腰駝背 </a:t>
            </a:r>
          </a:p>
          <a:p>
            <a:pPr marL="533400" indent="-533400" eaLnBrk="1" hangingPunct="1">
              <a:defRPr/>
            </a:pPr>
            <a:r>
              <a:rPr lang="zh-TW" altLang="en-US" sz="2800" smtClean="0"/>
              <a:t>穿細高跟鞋 </a:t>
            </a:r>
          </a:p>
          <a:p>
            <a:pPr marL="533400" indent="-533400" eaLnBrk="1" hangingPunct="1">
              <a:defRPr/>
            </a:pPr>
            <a:endParaRPr lang="en-US" altLang="zh-TW" sz="2800" smtClean="0"/>
          </a:p>
        </p:txBody>
      </p:sp>
      <p:pic>
        <p:nvPicPr>
          <p:cNvPr id="50181" name="Picture 4" descr="logr7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6016" y="1268760"/>
            <a:ext cx="3729485" cy="482406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4191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53A479-088A-485B-9638-00C5895CFCCD}" type="slidenum">
              <a:rPr lang="en-US" altLang="zh-TW"/>
              <a:pPr>
                <a:defRPr/>
              </a:pPr>
              <a:t>26</a:t>
            </a:fld>
            <a:endParaRPr lang="en-US" altLang="zh-TW"/>
          </a:p>
        </p:txBody>
      </p:sp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TW" altLang="en-US" smtClean="0"/>
              <a:t>彎腰： </a:t>
            </a: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TW" altLang="en-US" smtClean="0"/>
              <a:t>正確的彎腰動作並非彎曲腰椎，而是維持脊椎挺直在自然的弧度不動，利用髖關節與膝關節屈曲。如撿地面上東西是要走過東西蹲下來撿；穿鞋子應坐下來挺腰去穿鞋子，而非腰彎去穿鞋子。</a:t>
            </a:r>
          </a:p>
        </p:txBody>
      </p:sp>
    </p:spTree>
    <p:extLst>
      <p:ext uri="{BB962C8B-B14F-4D97-AF65-F5344CB8AC3E}">
        <p14:creationId xmlns:p14="http://schemas.microsoft.com/office/powerpoint/2010/main" val="2091073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1E9859-6448-4750-BDA9-7C4483E85E66}" type="slidenum">
              <a:rPr lang="en-US" altLang="zh-TW"/>
              <a:pPr>
                <a:defRPr/>
              </a:pPr>
              <a:t>27</a:t>
            </a:fld>
            <a:endParaRPr lang="en-US" altLang="zh-TW"/>
          </a:p>
        </p:txBody>
      </p:sp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557338"/>
            <a:ext cx="79248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zh-TW" sz="4000" smtClean="0"/>
              <a:t>    </a:t>
            </a:r>
            <a:r>
              <a:rPr lang="zh-TW" altLang="en-US" sz="4000" smtClean="0"/>
              <a:t>正確穿鞋子： 坐下來挺直腰去穿鞋</a:t>
            </a:r>
            <a:br>
              <a:rPr lang="zh-TW" altLang="en-US" sz="4000" smtClean="0"/>
            </a:br>
            <a:r>
              <a:rPr lang="zh-TW" altLang="en-US" sz="4000" smtClean="0"/>
              <a:t>不正確穿鞋子： 彎腰穿</a:t>
            </a:r>
            <a:br>
              <a:rPr lang="zh-TW" altLang="en-US" sz="4000" smtClean="0"/>
            </a:br>
            <a:r>
              <a:rPr lang="zh-TW" altLang="en-US" sz="4000" smtClean="0"/>
              <a:t/>
            </a:r>
            <a:br>
              <a:rPr lang="zh-TW" altLang="en-US" sz="4000" smtClean="0"/>
            </a:br>
            <a:endParaRPr lang="zh-TW" altLang="en-US" sz="4000" smtClean="0"/>
          </a:p>
        </p:txBody>
      </p:sp>
      <p:pic>
        <p:nvPicPr>
          <p:cNvPr id="52228" name="Picture 3" descr="logr9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9950" y="2020888"/>
            <a:ext cx="2235200" cy="36718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2229" name="Picture 4" descr="logr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53063" y="2020888"/>
            <a:ext cx="2173287" cy="35925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652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94AB21-B84C-4180-91DC-80715F5248DB}" type="slidenum">
              <a:rPr lang="en-US" altLang="zh-TW"/>
              <a:pPr>
                <a:defRPr/>
              </a:pPr>
              <a:t>28</a:t>
            </a:fld>
            <a:endParaRPr lang="en-US" altLang="zh-TW"/>
          </a:p>
        </p:txBody>
      </p:sp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TW" altLang="en-US" smtClean="0"/>
              <a:t>走路： </a:t>
            </a: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TW" altLang="en-US" smtClean="0"/>
              <a:t>抬頭挺胸，收小腹，是標準走路姿勢，如須走遠路最好穿有一點跟的鞋子，但絕對避免穿高跟鞋。 </a:t>
            </a:r>
          </a:p>
        </p:txBody>
      </p:sp>
    </p:spTree>
    <p:extLst>
      <p:ext uri="{BB962C8B-B14F-4D97-AF65-F5344CB8AC3E}">
        <p14:creationId xmlns:p14="http://schemas.microsoft.com/office/powerpoint/2010/main" val="1857296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322823-409C-4B4E-A00A-DC194393B2B5}" type="slidenum">
              <a:rPr lang="en-US" altLang="zh-TW"/>
              <a:pPr>
                <a:defRPr/>
              </a:pPr>
              <a:t>29</a:t>
            </a:fld>
            <a:endParaRPr lang="en-US" altLang="zh-TW"/>
          </a:p>
        </p:txBody>
      </p:sp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TW" altLang="en-US" smtClean="0"/>
              <a:t>坐姿： </a:t>
            </a:r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3528" y="1628800"/>
            <a:ext cx="6048672" cy="4235450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sz="2800" dirty="0" smtClean="0"/>
              <a:t>正確坐姿： 上半身維持直立姿勢</a:t>
            </a:r>
          </a:p>
          <a:p>
            <a:pPr eaLnBrk="1" hangingPunct="1">
              <a:defRPr/>
            </a:pPr>
            <a:endParaRPr lang="zh-TW" altLang="en-US" sz="2800" dirty="0" smtClean="0"/>
          </a:p>
          <a:p>
            <a:pPr eaLnBrk="1" hangingPunct="1">
              <a:defRPr/>
            </a:pPr>
            <a:endParaRPr lang="zh-TW" altLang="en-US" sz="2800" dirty="0" smtClean="0"/>
          </a:p>
          <a:p>
            <a:pPr eaLnBrk="1" hangingPunct="1">
              <a:defRPr/>
            </a:pPr>
            <a:endParaRPr lang="zh-TW" altLang="en-US" sz="2800" dirty="0" smtClean="0"/>
          </a:p>
          <a:p>
            <a:pPr eaLnBrk="1" hangingPunct="1">
              <a:defRPr/>
            </a:pPr>
            <a:endParaRPr lang="zh-TW" altLang="en-US" sz="2800" dirty="0" smtClean="0"/>
          </a:p>
          <a:p>
            <a:pPr eaLnBrk="1" hangingPunct="1">
              <a:defRPr/>
            </a:pPr>
            <a:r>
              <a:rPr lang="zh-TW" altLang="en-US" sz="2800" dirty="0" smtClean="0"/>
              <a:t>不正確坐姿： 椅子太高不適合</a:t>
            </a:r>
          </a:p>
          <a:p>
            <a:pPr eaLnBrk="1" hangingPunct="1">
              <a:defRPr/>
            </a:pPr>
            <a:endParaRPr lang="en-US" altLang="zh-TW" sz="2800" dirty="0" smtClean="0"/>
          </a:p>
        </p:txBody>
      </p:sp>
      <p:pic>
        <p:nvPicPr>
          <p:cNvPr id="54277" name="Picture 4" descr="logr1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56176" y="1052736"/>
            <a:ext cx="1768787" cy="272075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4278" name="Picture 5" descr="logr1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08104" y="3933056"/>
            <a:ext cx="3240360" cy="255532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804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迷路神經</a:t>
            </a:r>
            <a:endParaRPr lang="zh-TW" alt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556792"/>
            <a:ext cx="6840760" cy="4892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FD0C0-2862-4C5C-80E6-6D5926CACDD0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320004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69BEB1-DAA6-4B03-A733-EC23977C4502}" type="slidenum">
              <a:rPr lang="en-US" altLang="zh-TW"/>
              <a:pPr>
                <a:defRPr/>
              </a:pPr>
              <a:t>30</a:t>
            </a:fld>
            <a:endParaRPr lang="en-US" altLang="zh-TW"/>
          </a:p>
        </p:txBody>
      </p:sp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TW" altLang="en-US" smtClean="0"/>
              <a:t>抬物： </a:t>
            </a:r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TW" altLang="en-US" smtClean="0"/>
              <a:t>搬重物時，身體盡量靠近重物，身體蹲下，腰保持直立，拿起重物後再站起來，抱小孩亦是如此。抱重物愈靠近身體愈好，重量不可太重，東西不可過大。</a:t>
            </a:r>
          </a:p>
        </p:txBody>
      </p:sp>
    </p:spTree>
    <p:extLst>
      <p:ext uri="{BB962C8B-B14F-4D97-AF65-F5344CB8AC3E}">
        <p14:creationId xmlns:p14="http://schemas.microsoft.com/office/powerpoint/2010/main" val="1912126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FE5AA2-9485-4E7E-A836-3ADF13D281A9}" type="slidenum">
              <a:rPr lang="en-US" altLang="zh-TW"/>
              <a:pPr>
                <a:defRPr/>
              </a:pPr>
              <a:t>31</a:t>
            </a:fld>
            <a:endParaRPr lang="en-US" altLang="zh-TW"/>
          </a:p>
        </p:txBody>
      </p:sp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TW" altLang="en-US" smtClean="0"/>
              <a:t>抱東西姿勢</a:t>
            </a:r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1520" y="1600200"/>
            <a:ext cx="5112568" cy="4530725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sz="2800" dirty="0" smtClean="0"/>
              <a:t>正確抱東西姿勢： 抱東西愈靠近身體愈好，重量不可太重</a:t>
            </a:r>
          </a:p>
          <a:p>
            <a:pPr eaLnBrk="1" hangingPunct="1">
              <a:defRPr/>
            </a:pPr>
            <a:r>
              <a:rPr lang="zh-TW" altLang="en-US" sz="2800" dirty="0" smtClean="0"/>
              <a:t>不正確抱東西姿勢：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zh-TW" altLang="en-US" sz="2800" dirty="0" smtClean="0"/>
              <a:t>    抱東西太多，離開身體太遠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zh-TW" altLang="en-US" sz="2800" dirty="0" smtClean="0"/>
              <a:t>    過重的東西要分開來抱 </a:t>
            </a:r>
          </a:p>
          <a:p>
            <a:pPr eaLnBrk="1" hangingPunct="1">
              <a:defRPr/>
            </a:pPr>
            <a:endParaRPr lang="en-US" altLang="zh-TW" sz="2800" dirty="0" smtClean="0"/>
          </a:p>
        </p:txBody>
      </p:sp>
      <p:pic>
        <p:nvPicPr>
          <p:cNvPr id="56325" name="Picture 4" descr="logr1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48064" y="1412776"/>
            <a:ext cx="1617662" cy="432048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6326" name="Picture 5" descr="logr1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04248" y="1412776"/>
            <a:ext cx="2088232" cy="430482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996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E5C36B-2272-499E-A660-F259E9BD1806}" type="slidenum">
              <a:rPr lang="en-US" altLang="zh-TW"/>
              <a:pPr>
                <a:defRPr/>
              </a:pPr>
              <a:t>32</a:t>
            </a:fld>
            <a:endParaRPr lang="en-US" altLang="zh-TW"/>
          </a:p>
        </p:txBody>
      </p:sp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TW" altLang="en-US" smtClean="0"/>
              <a:t>撿東西的正確姿勢： </a:t>
            </a:r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5698976" cy="4530725"/>
          </a:xfrm>
        </p:spPr>
        <p:txBody>
          <a:bodyPr/>
          <a:lstStyle/>
          <a:p>
            <a:pPr marL="533400" indent="-533400" eaLnBrk="1" hangingPunct="1">
              <a:defRPr/>
            </a:pPr>
            <a:r>
              <a:rPr lang="zh-TW" altLang="en-US" sz="2800" dirty="0" smtClean="0"/>
              <a:t>提重東西時兩腿分開，腰保持直立才提起來，抱小孩也一樣。 </a:t>
            </a:r>
          </a:p>
          <a:p>
            <a:pPr marL="533400" indent="-533400" eaLnBrk="1" hangingPunct="1">
              <a:defRPr/>
            </a:pPr>
            <a:r>
              <a:rPr lang="zh-TW" altLang="en-US" sz="2800" dirty="0" smtClean="0"/>
              <a:t>撿東西時要走過去，蹲下來撿。 </a:t>
            </a:r>
          </a:p>
          <a:p>
            <a:pPr marL="533400" indent="-533400" eaLnBrk="1" hangingPunct="1">
              <a:defRPr/>
            </a:pPr>
            <a:endParaRPr lang="en-US" altLang="zh-TW" sz="2800" dirty="0" smtClean="0"/>
          </a:p>
        </p:txBody>
      </p:sp>
      <p:pic>
        <p:nvPicPr>
          <p:cNvPr id="57349" name="Picture 4" descr="logr1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84168" y="1556792"/>
            <a:ext cx="2590056" cy="45307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1706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06C3CF-C186-447D-A445-6B7B0221FFA2}" type="slidenum">
              <a:rPr lang="en-US" altLang="zh-TW"/>
              <a:pPr>
                <a:defRPr/>
              </a:pPr>
              <a:t>33</a:t>
            </a:fld>
            <a:endParaRPr lang="en-US" altLang="zh-TW"/>
          </a:p>
        </p:txBody>
      </p:sp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TW" altLang="en-US" dirty="0" smtClean="0"/>
              <a:t>躺床 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TW" altLang="en-US" smtClean="0"/>
              <a:t>床墊儘量結實，不可讓身體陷下彎曲變形，但是不一定要硬板床，有點彈性或柔軟，使腰部下沈</a:t>
            </a:r>
            <a:r>
              <a:rPr lang="en-US" altLang="zh-TW" smtClean="0"/>
              <a:t>2</a:t>
            </a:r>
            <a:r>
              <a:rPr lang="zh-TW" altLang="en-US" smtClean="0"/>
              <a:t>～</a:t>
            </a:r>
            <a:r>
              <a:rPr lang="en-US" altLang="zh-TW" smtClean="0"/>
              <a:t>3</a:t>
            </a:r>
            <a:r>
              <a:rPr lang="zh-TW" altLang="en-US" smtClean="0"/>
              <a:t>公分左右。最好的臥床姿勢應該是平躺放鬆自己，膝下墊一小枕頭。或者側臥，兩膝間夾一小枕頭。</a:t>
            </a:r>
          </a:p>
        </p:txBody>
      </p:sp>
    </p:spTree>
    <p:extLst>
      <p:ext uri="{BB962C8B-B14F-4D97-AF65-F5344CB8AC3E}">
        <p14:creationId xmlns:p14="http://schemas.microsoft.com/office/powerpoint/2010/main" val="175303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4C611B-137E-49A2-A1C8-8E403478C6A0}" type="slidenum">
              <a:rPr lang="en-US" altLang="zh-TW"/>
              <a:pPr>
                <a:defRPr/>
              </a:pPr>
              <a:t>34</a:t>
            </a:fld>
            <a:endParaRPr lang="en-US" altLang="zh-TW"/>
          </a:p>
        </p:txBody>
      </p:sp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TW" altLang="en-US" smtClean="0"/>
              <a:t>睡姿：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3838" cy="4530725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sz="2800" smtClean="0"/>
              <a:t>正確睡姿： 平躺放鬆自己，膝下墊枕頭</a:t>
            </a:r>
          </a:p>
          <a:p>
            <a:pPr eaLnBrk="1" hangingPunct="1">
              <a:defRPr/>
            </a:pPr>
            <a:r>
              <a:rPr lang="zh-TW" altLang="en-US" sz="2800" smtClean="0"/>
              <a:t>不正確睡姿： 平躺直睡，兩腿蹬直，會加重背痛壓力</a:t>
            </a:r>
          </a:p>
          <a:p>
            <a:pPr eaLnBrk="1" hangingPunct="1">
              <a:defRPr/>
            </a:pPr>
            <a:endParaRPr lang="en-US" altLang="zh-TW" sz="2800" smtClean="0"/>
          </a:p>
        </p:txBody>
      </p:sp>
      <p:pic>
        <p:nvPicPr>
          <p:cNvPr id="59397" name="Picture 4" descr="logr17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59325" y="1758950"/>
            <a:ext cx="1925638" cy="40306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9398" name="Picture 5" descr="logr16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04025" y="2492375"/>
            <a:ext cx="1800225" cy="3241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65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A10582-3819-4F87-AA11-922C314915EE}" type="slidenum">
              <a:rPr lang="en-US" altLang="zh-TW"/>
              <a:pPr>
                <a:defRPr/>
              </a:pPr>
              <a:t>35</a:t>
            </a:fld>
            <a:endParaRPr lang="en-US" altLang="zh-TW"/>
          </a:p>
        </p:txBody>
      </p:sp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TW" altLang="en-US" smtClean="0"/>
              <a:t>正確起床姿勢</a:t>
            </a:r>
          </a:p>
        </p:txBody>
      </p:sp>
      <p:pic>
        <p:nvPicPr>
          <p:cNvPr id="60420" name="Picture 3" descr="logr1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3569" y="1253687"/>
            <a:ext cx="7774632" cy="451211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839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EE2025-7854-40F4-A71B-6F021E00E3BE}" type="slidenum">
              <a:rPr lang="en-US" altLang="zh-TW"/>
              <a:pPr>
                <a:defRPr/>
              </a:pPr>
              <a:t>36</a:t>
            </a:fld>
            <a:endParaRPr lang="en-US" altLang="zh-TW"/>
          </a:p>
        </p:txBody>
      </p:sp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zh-TW" altLang="en-US" sz="4000" dirty="0" smtClean="0"/>
              <a:t>避免體重過重：</a:t>
            </a:r>
            <a:br>
              <a:rPr lang="zh-TW" altLang="en-US" sz="4000" dirty="0" smtClean="0"/>
            </a:br>
            <a:endParaRPr lang="zh-TW" altLang="en-US" sz="4000" dirty="0" smtClean="0"/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TW" altLang="en-US" dirty="0" smtClean="0"/>
              <a:t>挺著大肚子的中年富貴男女們，因身體重心前移，會造成背肌與脊椎的負擔。相同情形發生在懷孕的婦女，尤其懷孕後期背痛現象更常發生，一般言生產後，就會恢復正常。 </a:t>
            </a:r>
          </a:p>
        </p:txBody>
      </p:sp>
    </p:spTree>
    <p:extLst>
      <p:ext uri="{BB962C8B-B14F-4D97-AF65-F5344CB8AC3E}">
        <p14:creationId xmlns:p14="http://schemas.microsoft.com/office/powerpoint/2010/main" val="2449629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5DA25A-C253-4B77-B8B8-899869869DED}" type="slidenum">
              <a:rPr lang="en-US" altLang="zh-TW"/>
              <a:pPr>
                <a:defRPr/>
              </a:pPr>
              <a:t>37</a:t>
            </a:fld>
            <a:endParaRPr lang="en-US" altLang="zh-TW"/>
          </a:p>
        </p:txBody>
      </p:sp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zh-TW" altLang="en-US" sz="4000" dirty="0" smtClean="0"/>
              <a:t>運動：</a:t>
            </a:r>
            <a:br>
              <a:rPr lang="zh-TW" altLang="en-US" sz="4000" dirty="0" smtClean="0"/>
            </a:br>
            <a:endParaRPr lang="zh-TW" altLang="en-US" sz="4000" dirty="0" smtClean="0"/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TW" altLang="en-US" dirty="0" smtClean="0"/>
              <a:t>經由運動可強化背肌和腹肌，強化肌肉有助於預防背痛及避免背痛惡化。</a:t>
            </a:r>
            <a:endParaRPr lang="en-US" altLang="zh-TW" dirty="0" smtClean="0"/>
          </a:p>
          <a:p>
            <a:pPr eaLnBrk="1" hangingPunct="1">
              <a:defRPr/>
            </a:pPr>
            <a:r>
              <a:rPr lang="zh-TW" altLang="en-US" dirty="0" smtClean="0"/>
              <a:t>對於下背痛患者言，游泳是一個很好的選擇，其他如散步，自行車（但騎低握把的自行車可能因姿勢不良而引起不舒服），外丹功等較不劇烈的運動均可考慮。 </a:t>
            </a:r>
          </a:p>
        </p:txBody>
      </p:sp>
    </p:spTree>
    <p:extLst>
      <p:ext uri="{BB962C8B-B14F-4D97-AF65-F5344CB8AC3E}">
        <p14:creationId xmlns:p14="http://schemas.microsoft.com/office/powerpoint/2010/main" val="24612063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7EFCDE-1747-4EDC-828A-9B7C3F287632}" type="slidenum">
              <a:rPr lang="en-US" altLang="zh-TW"/>
              <a:pPr>
                <a:defRPr/>
              </a:pPr>
              <a:t>38</a:t>
            </a:fld>
            <a:endParaRPr lang="en-US" altLang="zh-TW"/>
          </a:p>
        </p:txBody>
      </p:sp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-242888"/>
            <a:ext cx="8229600" cy="1258888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smtClean="0"/>
              <a:t>強化腹肌及背肌的運動： </a:t>
            </a:r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1125538"/>
            <a:ext cx="5832648" cy="5183782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altLang="zh-TW" sz="2400" b="1" dirty="0" smtClean="0"/>
              <a:t>(1)</a:t>
            </a:r>
            <a:r>
              <a:rPr lang="zh-TW" altLang="en-US" sz="2400" b="1" dirty="0" smtClean="0"/>
              <a:t>仰臥平躺，曲膝，將膝蓋抱到肚子，然後曲膝，平躺，重複慢慢作</a:t>
            </a:r>
            <a:r>
              <a:rPr lang="en-US" altLang="zh-TW" sz="2400" b="1" dirty="0" smtClean="0"/>
              <a:t>10</a:t>
            </a:r>
            <a:r>
              <a:rPr lang="zh-TW" altLang="en-US" sz="2400" b="1" dirty="0" smtClean="0"/>
              <a:t>次。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altLang="zh-TW" sz="2400" b="1" dirty="0" smtClean="0"/>
              <a:t>(2)</a:t>
            </a:r>
            <a:r>
              <a:rPr lang="zh-TW" altLang="en-US" sz="2400" b="1" dirty="0" smtClean="0"/>
              <a:t>仰臥平躺，曲膝併攏，兩足平貼地面，兩肩維持靜止，然後緩慢將兩膝向左右擺</a:t>
            </a:r>
            <a:r>
              <a:rPr lang="en-US" altLang="zh-TW" sz="2400" b="1" dirty="0" smtClean="0"/>
              <a:t>5</a:t>
            </a:r>
            <a:r>
              <a:rPr lang="zh-TW" altLang="en-US" sz="2400" b="1" dirty="0" smtClean="0"/>
              <a:t>次。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altLang="zh-TW" sz="2400" b="1" dirty="0" smtClean="0"/>
              <a:t>(3)</a:t>
            </a:r>
            <a:r>
              <a:rPr lang="zh-TW" altLang="en-US" sz="2400" b="1" dirty="0" smtClean="0"/>
              <a:t>仰臥平躺，曲膝併攏，兩足貼地面，作仰臥起坐，但不可作 完全程的仰臥起坐，僅頭部及兩肩抬起離地面，雙手碰膝蓋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zh-TW" altLang="en-US" sz="2400" b="1" dirty="0" smtClean="0"/>
              <a:t>     即可（數到</a:t>
            </a:r>
            <a:r>
              <a:rPr lang="en-US" altLang="zh-TW" sz="2400" b="1" dirty="0" smtClean="0"/>
              <a:t>10</a:t>
            </a:r>
            <a:r>
              <a:rPr lang="zh-TW" altLang="en-US" sz="2400" b="1" dirty="0" smtClean="0"/>
              <a:t>），共計</a:t>
            </a:r>
            <a:r>
              <a:rPr lang="en-US" altLang="zh-TW" sz="2400" b="1" dirty="0" smtClean="0"/>
              <a:t>5</a:t>
            </a:r>
            <a:r>
              <a:rPr lang="zh-TW" altLang="en-US" sz="2400" b="1" dirty="0" smtClean="0"/>
              <a:t>次。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altLang="zh-TW" sz="2400" b="1" dirty="0" smtClean="0"/>
              <a:t>(4)</a:t>
            </a:r>
            <a:r>
              <a:rPr lang="zh-TW" altLang="en-US" sz="2400" b="1" dirty="0" smtClean="0"/>
              <a:t>趴著，肚子下墊一小枕頭，舉起一腳（兩腳輪替）共</a:t>
            </a:r>
            <a:r>
              <a:rPr lang="en-US" altLang="zh-TW" sz="2400" b="1" dirty="0" smtClean="0"/>
              <a:t>5</a:t>
            </a:r>
            <a:r>
              <a:rPr lang="zh-TW" altLang="en-US" sz="2400" b="1" dirty="0" smtClean="0"/>
              <a:t>次。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altLang="zh-TW" sz="2400" b="1" dirty="0" smtClean="0"/>
              <a:t>(5)</a:t>
            </a:r>
            <a:r>
              <a:rPr lang="zh-TW" altLang="en-US" sz="2400" b="1" dirty="0" smtClean="0"/>
              <a:t>趴著，肚子下墊一小枕頭，上半身離開床面，共</a:t>
            </a:r>
            <a:r>
              <a:rPr lang="en-US" altLang="zh-TW" sz="2400" b="1" dirty="0" smtClean="0"/>
              <a:t>5</a:t>
            </a:r>
            <a:r>
              <a:rPr lang="zh-TW" altLang="en-US" sz="2400" b="1" dirty="0" smtClean="0"/>
              <a:t>次。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altLang="zh-TW" sz="2400" b="1" dirty="0" smtClean="0"/>
              <a:t>(6)</a:t>
            </a:r>
            <a:r>
              <a:rPr lang="zh-TW" altLang="en-US" sz="2400" b="1" dirty="0" smtClean="0"/>
              <a:t>狗爬式，以雙掌及一膝支撐，另一下肢做屈曲伸直運動，共</a:t>
            </a:r>
            <a:r>
              <a:rPr lang="en-US" altLang="zh-TW" sz="2400" b="1" dirty="0" smtClean="0"/>
              <a:t>5</a:t>
            </a:r>
            <a:r>
              <a:rPr lang="zh-TW" altLang="en-US" sz="2400" b="1" dirty="0" smtClean="0"/>
              <a:t>次。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altLang="zh-TW" sz="2400" b="1" dirty="0" smtClean="0"/>
              <a:t>(7)</a:t>
            </a:r>
            <a:r>
              <a:rPr lang="zh-TW" altLang="en-US" sz="2400" b="1" dirty="0" smtClean="0"/>
              <a:t>站立時作後彎（沒有前彎動作），側彎與轉動運動，共</a:t>
            </a:r>
            <a:r>
              <a:rPr lang="en-US" altLang="zh-TW" sz="2400" b="1" dirty="0" smtClean="0"/>
              <a:t>5</a:t>
            </a:r>
            <a:r>
              <a:rPr lang="zh-TW" altLang="en-US" sz="2400" b="1" dirty="0" smtClean="0"/>
              <a:t>次。</a:t>
            </a:r>
            <a:br>
              <a:rPr lang="zh-TW" altLang="en-US" sz="2400" b="1" dirty="0" smtClean="0"/>
            </a:br>
            <a:r>
              <a:rPr lang="zh-TW" altLang="en-US" sz="2400" b="1" dirty="0" smtClean="0"/>
              <a:t>以上動作每天作二次，每項的次數可漸次增加，如每次運動後會使疼痛加劇達數小時之久，則應停止該項運動。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719" y="1052736"/>
            <a:ext cx="3076460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00475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49C214-3644-4B22-8F4D-2D050CC3E136}" type="slidenum">
              <a:rPr lang="en-US" altLang="zh-TW"/>
              <a:pPr>
                <a:defRPr/>
              </a:pPr>
              <a:t>39</a:t>
            </a:fld>
            <a:endParaRPr lang="en-US" altLang="zh-TW"/>
          </a:p>
        </p:txBody>
      </p:sp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TW" altLang="en-US" b="1" smtClean="0"/>
              <a:t>有氧運動</a:t>
            </a:r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altLang="zh-TW" smtClean="0"/>
              <a:t>   </a:t>
            </a:r>
            <a:r>
              <a:rPr lang="zh-TW" altLang="en-US" smtClean="0"/>
              <a:t>指在運動時，呼吸是呈規律性的呼氣、吸氣，肌肉是呈規律性的緊張、放鬆相互交替，長期從事有氧運動可使肌肉線條修長、勻稱，如慢跑、散步、騎腳踏車等運動皆是有氧運動，有氧運動除可加強心肺功能外，並可促進新陳代謝。</a:t>
            </a:r>
          </a:p>
        </p:txBody>
      </p:sp>
    </p:spTree>
    <p:extLst>
      <p:ext uri="{BB962C8B-B14F-4D97-AF65-F5344CB8AC3E}">
        <p14:creationId xmlns:p14="http://schemas.microsoft.com/office/powerpoint/2010/main" val="38008627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姿勢平衡</a:t>
            </a:r>
            <a:endParaRPr lang="zh-TW" altLang="en-US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759" y="1600200"/>
            <a:ext cx="7124481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FD0C0-2862-4C5C-80E6-6D5926CACDD0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014764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638563-7899-4E53-A34D-9D6E926DDE20}" type="slidenum">
              <a:rPr lang="en-US" altLang="zh-TW"/>
              <a:pPr>
                <a:defRPr/>
              </a:pPr>
              <a:t>40</a:t>
            </a:fld>
            <a:endParaRPr lang="en-US" altLang="zh-TW"/>
          </a:p>
        </p:txBody>
      </p:sp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TW" altLang="en-US" b="1" smtClean="0"/>
              <a:t>無氧運動</a:t>
            </a:r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altLang="zh-TW" smtClean="0"/>
              <a:t>    </a:t>
            </a:r>
            <a:r>
              <a:rPr lang="zh-TW" altLang="en-US" smtClean="0"/>
              <a:t>指一些如丟鉛球、舉重的爆發性運動，在運動的一剎那是閉氣，而當做無氧運動的人肌肉線條呈塊狀。</a:t>
            </a:r>
          </a:p>
        </p:txBody>
      </p:sp>
    </p:spTree>
    <p:extLst>
      <p:ext uri="{BB962C8B-B14F-4D97-AF65-F5344CB8AC3E}">
        <p14:creationId xmlns:p14="http://schemas.microsoft.com/office/powerpoint/2010/main" val="16926615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D457BC-B4FD-4922-A0D5-582BA232705A}" type="slidenum">
              <a:rPr lang="en-US" altLang="zh-TW"/>
              <a:pPr>
                <a:defRPr/>
              </a:pPr>
              <a:t>41</a:t>
            </a:fld>
            <a:endParaRPr lang="en-US" altLang="zh-TW"/>
          </a:p>
        </p:txBody>
      </p:sp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TW" altLang="en-US" b="1" smtClean="0"/>
              <a:t>運動頻率</a:t>
            </a:r>
            <a:r>
              <a:rPr lang="zh-TW" altLang="en-US" smtClean="0"/>
              <a:t> </a:t>
            </a:r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TW" altLang="en-US" dirty="0" smtClean="0"/>
              <a:t>每週至少三次。</a:t>
            </a:r>
            <a:endParaRPr lang="en-US" altLang="zh-TW" dirty="0" smtClean="0"/>
          </a:p>
          <a:p>
            <a:pPr eaLnBrk="1" hangingPunct="1">
              <a:defRPr/>
            </a:pPr>
            <a:r>
              <a:rPr lang="zh-TW" altLang="en-US" dirty="0" smtClean="0"/>
              <a:t>若每週</a:t>
            </a:r>
            <a:r>
              <a:rPr lang="en-US" altLang="zh-TW" dirty="0" smtClean="0"/>
              <a:t>1</a:t>
            </a:r>
            <a:r>
              <a:rPr lang="zh-TW" altLang="en-US" dirty="0" smtClean="0"/>
              <a:t>～</a:t>
            </a:r>
            <a:r>
              <a:rPr lang="en-US" altLang="zh-TW" dirty="0" smtClean="0"/>
              <a:t>2</a:t>
            </a:r>
            <a:r>
              <a:rPr lang="zh-TW" altLang="en-US" dirty="0" smtClean="0"/>
              <a:t>次亦有維持效果 </a:t>
            </a:r>
          </a:p>
        </p:txBody>
      </p:sp>
    </p:spTree>
    <p:extLst>
      <p:ext uri="{BB962C8B-B14F-4D97-AF65-F5344CB8AC3E}">
        <p14:creationId xmlns:p14="http://schemas.microsoft.com/office/powerpoint/2010/main" val="23782172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08B420-BD33-4584-8D26-8500C7FADEA9}" type="slidenum">
              <a:rPr lang="en-US" altLang="zh-TW"/>
              <a:pPr>
                <a:defRPr/>
              </a:pPr>
              <a:t>42</a:t>
            </a:fld>
            <a:endParaRPr lang="en-US" altLang="zh-TW"/>
          </a:p>
        </p:txBody>
      </p:sp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TW" altLang="en-US" b="1" smtClean="0"/>
              <a:t>運動持續時間</a:t>
            </a:r>
            <a:r>
              <a:rPr lang="zh-TW" altLang="en-US" smtClean="0"/>
              <a:t> </a:t>
            </a:r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TW" smtClean="0"/>
              <a:t>20</a:t>
            </a:r>
            <a:r>
              <a:rPr lang="zh-TW" altLang="en-US" smtClean="0"/>
              <a:t>～</a:t>
            </a:r>
            <a:r>
              <a:rPr lang="en-US" altLang="zh-TW" smtClean="0"/>
              <a:t>60</a:t>
            </a:r>
            <a:r>
              <a:rPr lang="zh-TW" altLang="en-US" smtClean="0"/>
              <a:t>分鐘</a:t>
            </a:r>
            <a:r>
              <a:rPr lang="en-US" altLang="zh-TW" smtClean="0"/>
              <a:t>(</a:t>
            </a:r>
            <a:r>
              <a:rPr lang="zh-TW" altLang="en-US" smtClean="0"/>
              <a:t>含運動前暖身及運動後之緩和運動時間</a:t>
            </a:r>
            <a:r>
              <a:rPr lang="en-US" altLang="zh-TW" smtClean="0"/>
              <a:t>)</a:t>
            </a:r>
            <a:r>
              <a:rPr lang="zh-TW" altLang="en-US" smtClean="0"/>
              <a:t>。亦可採取短暫運動時間</a:t>
            </a:r>
            <a:r>
              <a:rPr lang="en-US" altLang="zh-TW" smtClean="0"/>
              <a:t>(</a:t>
            </a:r>
            <a:r>
              <a:rPr lang="zh-TW" altLang="en-US" smtClean="0"/>
              <a:t>約</a:t>
            </a:r>
            <a:r>
              <a:rPr lang="en-US" altLang="zh-TW" smtClean="0"/>
              <a:t>5</a:t>
            </a:r>
            <a:r>
              <a:rPr lang="zh-TW" altLang="en-US" smtClean="0"/>
              <a:t>～</a:t>
            </a:r>
            <a:r>
              <a:rPr lang="en-US" altLang="zh-TW" smtClean="0"/>
              <a:t>10</a:t>
            </a:r>
            <a:r>
              <a:rPr lang="zh-TW" altLang="en-US" smtClean="0"/>
              <a:t>分鐘</a:t>
            </a:r>
            <a:r>
              <a:rPr lang="en-US" altLang="zh-TW" smtClean="0"/>
              <a:t>)</a:t>
            </a:r>
            <a:r>
              <a:rPr lang="zh-TW" altLang="en-US" smtClean="0"/>
              <a:t>，在一天內多進行幾次，使總運動時間仍達</a:t>
            </a:r>
            <a:r>
              <a:rPr lang="en-US" altLang="zh-TW" smtClean="0"/>
              <a:t>20</a:t>
            </a:r>
            <a:r>
              <a:rPr lang="zh-TW" altLang="en-US" smtClean="0"/>
              <a:t>～</a:t>
            </a:r>
            <a:r>
              <a:rPr lang="en-US" altLang="zh-TW" smtClean="0"/>
              <a:t>30</a:t>
            </a:r>
            <a:r>
              <a:rPr lang="zh-TW" altLang="en-US" smtClean="0"/>
              <a:t>分鐘以上。 </a:t>
            </a:r>
          </a:p>
        </p:txBody>
      </p:sp>
    </p:spTree>
    <p:extLst>
      <p:ext uri="{BB962C8B-B14F-4D97-AF65-F5344CB8AC3E}">
        <p14:creationId xmlns:p14="http://schemas.microsoft.com/office/powerpoint/2010/main" val="25011926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195BE4-1536-4543-99FF-DE8B08F3B61A}" type="slidenum">
              <a:rPr lang="en-US" altLang="zh-TW"/>
              <a:pPr>
                <a:defRPr/>
              </a:pPr>
              <a:t>43</a:t>
            </a:fld>
            <a:endParaRPr lang="en-US" altLang="zh-TW"/>
          </a:p>
        </p:txBody>
      </p:sp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TW" altLang="en-US" b="1" smtClean="0"/>
              <a:t>運動強度</a:t>
            </a:r>
            <a:r>
              <a:rPr lang="zh-TW" altLang="en-US" smtClean="0"/>
              <a:t> </a:t>
            </a:r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altLang="zh-TW" smtClean="0"/>
              <a:t>   (1)</a:t>
            </a:r>
            <a:r>
              <a:rPr lang="zh-TW" altLang="en-US" smtClean="0"/>
              <a:t>做到有點喘、流汗程度。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zh-TW" altLang="en-US" smtClean="0"/>
              <a:t/>
            </a:r>
            <a:br>
              <a:rPr lang="zh-TW" altLang="en-US" smtClean="0"/>
            </a:br>
            <a:r>
              <a:rPr lang="en-US" altLang="zh-TW" smtClean="0"/>
              <a:t>(2)</a:t>
            </a:r>
            <a:r>
              <a:rPr lang="zh-TW" altLang="en-US" smtClean="0"/>
              <a:t>適當運動強度為運動時心跳達到</a:t>
            </a:r>
            <a:r>
              <a:rPr lang="en-US" altLang="zh-TW" smtClean="0"/>
              <a:t>60%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altLang="zh-TW" smtClean="0"/>
              <a:t>        </a:t>
            </a:r>
            <a:r>
              <a:rPr lang="zh-TW" altLang="en-US" smtClean="0"/>
              <a:t>最大心跳次數。 </a:t>
            </a:r>
          </a:p>
        </p:txBody>
      </p:sp>
    </p:spTree>
    <p:extLst>
      <p:ext uri="{BB962C8B-B14F-4D97-AF65-F5344CB8AC3E}">
        <p14:creationId xmlns:p14="http://schemas.microsoft.com/office/powerpoint/2010/main" val="22981088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547BE5-2DB2-4322-9222-704BBA607F52}" type="slidenum">
              <a:rPr lang="en-US" altLang="zh-TW"/>
              <a:pPr>
                <a:defRPr/>
              </a:pPr>
              <a:t>44</a:t>
            </a:fld>
            <a:endParaRPr lang="en-US" altLang="zh-TW"/>
          </a:p>
        </p:txBody>
      </p:sp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TW" altLang="en-US" sz="3600" b="1" smtClean="0"/>
              <a:t>如何計算適當運動強度的心跳範圍</a:t>
            </a:r>
            <a:r>
              <a:rPr lang="zh-TW" altLang="en-US" sz="4000" smtClean="0"/>
              <a:t> </a:t>
            </a:r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557338"/>
            <a:ext cx="8820150" cy="41148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altLang="zh-TW" smtClean="0"/>
              <a:t>   (1)</a:t>
            </a:r>
            <a:r>
              <a:rPr lang="zh-TW" altLang="en-US" smtClean="0"/>
              <a:t>先決定最大心跳次數：</a:t>
            </a:r>
            <a:br>
              <a:rPr lang="zh-TW" altLang="en-US" smtClean="0"/>
            </a:br>
            <a:r>
              <a:rPr lang="zh-TW" altLang="en-US" smtClean="0"/>
              <a:t>    </a:t>
            </a:r>
            <a:r>
              <a:rPr lang="en-US" altLang="zh-TW" smtClean="0"/>
              <a:t>220-</a:t>
            </a:r>
            <a:r>
              <a:rPr lang="zh-TW" altLang="en-US" smtClean="0"/>
              <a:t>年齡</a:t>
            </a:r>
            <a:r>
              <a:rPr lang="en-US" altLang="zh-TW" smtClean="0"/>
              <a:t>(</a:t>
            </a:r>
            <a:r>
              <a:rPr lang="zh-TW" altLang="en-US" smtClean="0"/>
              <a:t>歲</a:t>
            </a:r>
            <a:r>
              <a:rPr lang="en-US" altLang="zh-TW" smtClean="0"/>
              <a:t>)=</a:t>
            </a:r>
            <a:r>
              <a:rPr lang="zh-TW" altLang="en-US" smtClean="0"/>
              <a:t>最大心跳次數</a:t>
            </a:r>
            <a:r>
              <a:rPr lang="en-US" altLang="zh-TW" smtClean="0"/>
              <a:t>(</a:t>
            </a:r>
            <a:r>
              <a:rPr lang="zh-TW" altLang="en-US" smtClean="0"/>
              <a:t>次</a:t>
            </a:r>
            <a:r>
              <a:rPr lang="en-US" altLang="zh-TW" smtClean="0"/>
              <a:t>/</a:t>
            </a:r>
            <a:r>
              <a:rPr lang="zh-TW" altLang="en-US" smtClean="0"/>
              <a:t>分鐘</a:t>
            </a:r>
            <a:r>
              <a:rPr lang="en-US" altLang="zh-TW" smtClean="0"/>
              <a:t>)</a:t>
            </a:r>
            <a:r>
              <a:rPr lang="zh-TW" altLang="en-US" smtClean="0"/>
              <a:t>。</a:t>
            </a:r>
            <a:br>
              <a:rPr lang="zh-TW" altLang="en-US" smtClean="0"/>
            </a:br>
            <a:r>
              <a:rPr lang="en-US" altLang="zh-TW" smtClean="0"/>
              <a:t>(2)</a:t>
            </a:r>
            <a:r>
              <a:rPr lang="zh-TW" altLang="en-US" smtClean="0"/>
              <a:t>再計算</a:t>
            </a:r>
            <a:r>
              <a:rPr lang="en-US" altLang="zh-TW" smtClean="0"/>
              <a:t>60%</a:t>
            </a:r>
            <a:r>
              <a:rPr lang="zh-TW" altLang="en-US" smtClean="0"/>
              <a:t>最大心跳次數：步驟</a:t>
            </a:r>
            <a:r>
              <a:rPr lang="en-US" altLang="zh-TW" smtClean="0"/>
              <a:t>(1)</a:t>
            </a:r>
            <a:r>
              <a:rPr lang="zh-TW" altLang="en-US" smtClean="0"/>
              <a:t>所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zh-TW" altLang="en-US" smtClean="0"/>
              <a:t>        得結果乘以</a:t>
            </a:r>
            <a:r>
              <a:rPr lang="en-US" altLang="zh-TW" smtClean="0"/>
              <a:t>0.6</a:t>
            </a:r>
            <a:br>
              <a:rPr lang="en-US" altLang="zh-TW" smtClean="0"/>
            </a:br>
            <a:r>
              <a:rPr lang="en-US" altLang="zh-TW" smtClean="0"/>
              <a:t>(3)</a:t>
            </a:r>
            <a:r>
              <a:rPr lang="zh-TW" altLang="en-US" smtClean="0"/>
              <a:t>步驟</a:t>
            </a:r>
            <a:r>
              <a:rPr lang="en-US" altLang="zh-TW" smtClean="0"/>
              <a:t>(2)</a:t>
            </a:r>
            <a:r>
              <a:rPr lang="zh-TW" altLang="en-US" smtClean="0"/>
              <a:t>所得結果</a:t>
            </a:r>
            <a:r>
              <a:rPr lang="en-US" altLang="zh-TW" smtClean="0"/>
              <a:t>±5</a:t>
            </a:r>
            <a:r>
              <a:rPr lang="zh-TW" altLang="en-US" smtClean="0"/>
              <a:t>，即為運動最適宜心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zh-TW" altLang="en-US" smtClean="0"/>
              <a:t>        跳次數</a:t>
            </a:r>
            <a:r>
              <a:rPr lang="en-US" altLang="zh-TW" smtClean="0"/>
              <a:t>(</a:t>
            </a:r>
            <a:r>
              <a:rPr lang="zh-TW" altLang="en-US" smtClean="0"/>
              <a:t>次</a:t>
            </a:r>
            <a:r>
              <a:rPr lang="en-US" altLang="zh-TW" smtClean="0"/>
              <a:t>/</a:t>
            </a:r>
            <a:r>
              <a:rPr lang="zh-TW" altLang="en-US" smtClean="0"/>
              <a:t>分鐘</a:t>
            </a:r>
            <a:r>
              <a:rPr lang="en-US" altLang="zh-TW" smtClean="0"/>
              <a:t>)</a:t>
            </a:r>
            <a:r>
              <a:rPr lang="zh-TW" altLang="en-US" smtClean="0"/>
              <a:t>。 </a:t>
            </a:r>
          </a:p>
        </p:txBody>
      </p:sp>
    </p:spTree>
    <p:extLst>
      <p:ext uri="{BB962C8B-B14F-4D97-AF65-F5344CB8AC3E}">
        <p14:creationId xmlns:p14="http://schemas.microsoft.com/office/powerpoint/2010/main" val="27948093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08CB7A-9C87-4255-85DC-4A503C79DD48}" type="slidenum">
              <a:rPr lang="en-US" altLang="zh-TW"/>
              <a:pPr>
                <a:defRPr/>
              </a:pPr>
              <a:t>45</a:t>
            </a:fld>
            <a:endParaRPr lang="en-US" altLang="zh-TW"/>
          </a:p>
        </p:txBody>
      </p:sp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TW" altLang="en-US" b="1" smtClean="0"/>
              <a:t>正確的拉筋方式</a:t>
            </a:r>
            <a:r>
              <a:rPr lang="zh-TW" altLang="en-US" smtClean="0"/>
              <a:t> </a:t>
            </a:r>
          </a:p>
        </p:txBody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507413" cy="4530725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zh-TW" altLang="en-US" b="1" smtClean="0"/>
              <a:t>拉筋最好每天都做當你覺得緊繃時就做</a:t>
            </a:r>
            <a:br>
              <a:rPr lang="zh-TW" altLang="en-US" b="1" smtClean="0"/>
            </a:br>
            <a:r>
              <a:rPr lang="zh-TW" altLang="en-US" b="1" smtClean="0"/>
              <a:t>做時放鬆心情呼吸自然並使用正確姿勢</a:t>
            </a:r>
            <a:br>
              <a:rPr lang="zh-TW" altLang="en-US" b="1" smtClean="0"/>
            </a:br>
            <a:r>
              <a:rPr lang="zh-TW" altLang="en-US" b="1" smtClean="0"/>
              <a:t/>
            </a:r>
            <a:br>
              <a:rPr lang="zh-TW" altLang="en-US" b="1" smtClean="0"/>
            </a:br>
            <a:r>
              <a:rPr lang="en-US" altLang="zh-TW" b="1" smtClean="0"/>
              <a:t>------------------</a:t>
            </a:r>
            <a:r>
              <a:rPr lang="zh-TW" altLang="en-US" b="1" smtClean="0"/>
              <a:t>拉筋</a:t>
            </a:r>
            <a:r>
              <a:rPr lang="en-US" altLang="zh-TW" b="1" smtClean="0"/>
              <a:t>-----------------</a:t>
            </a:r>
            <a:br>
              <a:rPr lang="en-US" altLang="zh-TW" b="1" smtClean="0"/>
            </a:br>
            <a:r>
              <a:rPr lang="en-US" altLang="zh-TW" b="1" smtClean="0"/>
              <a:t>----</a:t>
            </a:r>
            <a:r>
              <a:rPr lang="zh-TW" altLang="en-US" b="1" smtClean="0"/>
              <a:t>輕鬆拉筋</a:t>
            </a:r>
            <a:r>
              <a:rPr lang="en-US" altLang="zh-TW" b="1" smtClean="0"/>
              <a:t>---</a:t>
            </a:r>
            <a:r>
              <a:rPr lang="zh-TW" altLang="en-US" b="1" smtClean="0"/>
              <a:t>適中拉筋</a:t>
            </a:r>
            <a:r>
              <a:rPr lang="en-US" altLang="zh-TW" b="1" smtClean="0"/>
              <a:t>---</a:t>
            </a:r>
            <a:r>
              <a:rPr lang="zh-TW" altLang="en-US" b="1" smtClean="0"/>
              <a:t>重度拉筋</a:t>
            </a:r>
            <a:r>
              <a:rPr lang="en-US" altLang="zh-TW" b="1" smtClean="0"/>
              <a:t>----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altLang="zh-TW" sz="2800" b="1" smtClean="0"/>
              <a:t>   ---(</a:t>
            </a:r>
            <a:r>
              <a:rPr lang="zh-TW" altLang="en-US" sz="2800" b="1" smtClean="0"/>
              <a:t>維持</a:t>
            </a:r>
            <a:r>
              <a:rPr lang="en-US" altLang="zh-TW" sz="2800" b="1" smtClean="0"/>
              <a:t>30</a:t>
            </a:r>
            <a:r>
              <a:rPr lang="zh-TW" altLang="en-US" sz="2800" b="1" smtClean="0"/>
              <a:t>秒</a:t>
            </a:r>
            <a:r>
              <a:rPr lang="en-US" altLang="zh-TW" sz="2800" b="1" smtClean="0"/>
              <a:t>)---(</a:t>
            </a:r>
            <a:r>
              <a:rPr lang="zh-TW" altLang="en-US" sz="2800" b="1" smtClean="0"/>
              <a:t>維持</a:t>
            </a:r>
            <a:r>
              <a:rPr lang="en-US" altLang="zh-TW" sz="2800" b="1" smtClean="0"/>
              <a:t>30</a:t>
            </a:r>
            <a:r>
              <a:rPr lang="zh-TW" altLang="en-US" sz="2800" b="1" smtClean="0"/>
              <a:t>秒</a:t>
            </a:r>
            <a:r>
              <a:rPr lang="en-US" altLang="zh-TW" sz="2800" b="1" smtClean="0"/>
              <a:t>)---(</a:t>
            </a:r>
            <a:r>
              <a:rPr lang="zh-TW" altLang="en-US" sz="2800" b="1" smtClean="0"/>
              <a:t>非極用力</a:t>
            </a:r>
            <a:r>
              <a:rPr lang="en-US" altLang="zh-TW" sz="2800" b="1" smtClean="0"/>
              <a:t>)----</a:t>
            </a:r>
            <a:endParaRPr lang="en-US" altLang="zh-TW" sz="2800" smtClean="0"/>
          </a:p>
          <a:p>
            <a:pPr eaLnBrk="1" hangingPunct="1">
              <a:lnSpc>
                <a:spcPct val="90000"/>
              </a:lnSpc>
              <a:defRPr/>
            </a:pPr>
            <a:endParaRPr lang="en-US" altLang="zh-TW" sz="2800" smtClean="0"/>
          </a:p>
        </p:txBody>
      </p:sp>
    </p:spTree>
    <p:extLst>
      <p:ext uri="{BB962C8B-B14F-4D97-AF65-F5344CB8AC3E}">
        <p14:creationId xmlns:p14="http://schemas.microsoft.com/office/powerpoint/2010/main" val="422754462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3EB288-7CCF-41DE-A9F7-893AE519AF9F}" type="slidenum">
              <a:rPr lang="en-US" altLang="zh-TW"/>
              <a:pPr>
                <a:defRPr/>
              </a:pPr>
              <a:t>46</a:t>
            </a:fld>
            <a:endParaRPr lang="en-US" altLang="zh-TW"/>
          </a:p>
        </p:txBody>
      </p:sp>
      <p:sp>
        <p:nvSpPr>
          <p:cNvPr id="13926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755650" y="908050"/>
            <a:ext cx="7772400" cy="41148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altLang="zh-TW" b="1" smtClean="0"/>
              <a:t>    </a:t>
            </a:r>
            <a:r>
              <a:rPr lang="zh-TW" altLang="en-US" b="1" smtClean="0"/>
              <a:t>一般人肌肉酸痛時會想到要拉筋，拉筋並非要很用力的拉扯，有時不正確的用力，會造成二度傷害，事實上正確的拉筋是復健治療上的良方，這對在肌肉傷害時的治療非常重要，希望藉此機會說明，大家都能正確的使用拉筋方式。</a:t>
            </a:r>
            <a:endParaRPr lang="zh-TW" altLang="en-US" smtClean="0"/>
          </a:p>
          <a:p>
            <a:pPr eaLnBrk="1" hangingPunct="1">
              <a:defRPr/>
            </a:pPr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23079210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E79846-2A21-4E41-9D3C-9DEFC33C9BE7}" type="slidenum">
              <a:rPr lang="en-US" altLang="zh-TW"/>
              <a:pPr>
                <a:defRPr/>
              </a:pPr>
              <a:t>47</a:t>
            </a:fld>
            <a:endParaRPr lang="en-US" altLang="zh-TW"/>
          </a:p>
        </p:txBody>
      </p:sp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zh-TW" altLang="en-US" sz="4000" b="1" smtClean="0"/>
              <a:t>放鬆背部</a:t>
            </a:r>
            <a:r>
              <a:rPr lang="zh-TW" altLang="en-US" sz="4000" smtClean="0"/>
              <a:t/>
            </a:r>
            <a:br>
              <a:rPr lang="zh-TW" altLang="en-US" sz="4000" smtClean="0"/>
            </a:br>
            <a:endParaRPr lang="zh-TW" altLang="en-US" sz="4000" smtClean="0"/>
          </a:p>
        </p:txBody>
      </p:sp>
      <p:graphicFrame>
        <p:nvGraphicFramePr>
          <p:cNvPr id="73732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250825" y="1557338"/>
          <a:ext cx="8713788" cy="5040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9" name="圖片" r:id="rId3" imgW="5598988" imgH="2405435" progId="Word.Picture.8">
                  <p:embed/>
                </p:oleObj>
              </mc:Choice>
              <mc:Fallback>
                <p:oleObj name="圖片" r:id="rId3" imgW="5598988" imgH="2405435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557338"/>
                        <a:ext cx="8713788" cy="5040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6103649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D16678-4715-45A3-9DD7-DC9B45D324CD}" type="slidenum">
              <a:rPr lang="en-US" altLang="zh-TW"/>
              <a:pPr>
                <a:defRPr/>
              </a:pPr>
              <a:t>48</a:t>
            </a:fld>
            <a:endParaRPr lang="en-US" altLang="zh-TW"/>
          </a:p>
        </p:txBody>
      </p:sp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zh-TW" altLang="en-US" sz="4000" smtClean="0"/>
              <a:t>放鬆肩頸背手部</a:t>
            </a:r>
            <a:br>
              <a:rPr lang="zh-TW" altLang="en-US" sz="4000" smtClean="0"/>
            </a:br>
            <a:endParaRPr lang="zh-TW" altLang="en-US" sz="4000" smtClean="0"/>
          </a:p>
        </p:txBody>
      </p:sp>
      <p:pic>
        <p:nvPicPr>
          <p:cNvPr id="74756" name="Picture 3" descr="5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1557338"/>
            <a:ext cx="8027987" cy="47513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634795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1FA0EB-4913-4FC2-A0D9-0D470610F1C5}" type="slidenum">
              <a:rPr lang="en-US" altLang="zh-TW"/>
              <a:pPr>
                <a:defRPr/>
              </a:pPr>
              <a:t>49</a:t>
            </a:fld>
            <a:endParaRPr lang="en-US" altLang="zh-TW"/>
          </a:p>
        </p:txBody>
      </p:sp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zh-TW" altLang="en-US" sz="4000" smtClean="0"/>
              <a:t>放鬆下背部</a:t>
            </a:r>
            <a:br>
              <a:rPr lang="zh-TW" altLang="en-US" sz="4000" smtClean="0"/>
            </a:br>
            <a:endParaRPr lang="zh-TW" altLang="en-US" sz="4000" smtClean="0"/>
          </a:p>
        </p:txBody>
      </p:sp>
      <p:pic>
        <p:nvPicPr>
          <p:cNvPr id="75780" name="Picture 3" descr="6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1484313"/>
            <a:ext cx="7608887" cy="4824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56708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7346" name="Picture 2" descr="C:\Users\Administrator\Pictures\20121026155743543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4624"/>
            <a:ext cx="5760640" cy="6589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FD0C0-2862-4C5C-80E6-6D5926CACDD0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0880444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4274" name="Picture 2" descr="C:\Users\Administrator\Pictures\423116240_m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84784"/>
            <a:ext cx="6847408" cy="4546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FD0C0-2862-4C5C-80E6-6D5926CACDD0}" type="slidenum">
              <a:rPr lang="zh-TW" altLang="en-US" smtClean="0"/>
              <a:t>50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5947658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14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64704"/>
            <a:ext cx="8640960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FD0C0-2862-4C5C-80E6-6D5926CACDD0}" type="slidenum">
              <a:rPr lang="zh-TW" altLang="en-US" smtClean="0"/>
              <a:t>51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1109472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3490" name="Picture 2" descr="C:\Users\Administrator\Pictures\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76672"/>
            <a:ext cx="7528942" cy="5663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FD0C0-2862-4C5C-80E6-6D5926CACDD0}" type="slidenum">
              <a:rPr lang="zh-TW" altLang="en-US" smtClean="0"/>
              <a:t>52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7066320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5298" name="Picture 2" descr="C:\Users\Administrator\Pictures\423118400_m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764704"/>
            <a:ext cx="7416824" cy="5265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FD0C0-2862-4C5C-80E6-6D5926CACDD0}" type="slidenum">
              <a:rPr lang="zh-TW" altLang="en-US" smtClean="0"/>
              <a:t>53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5891624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6322" name="Picture 2" descr="C:\Users\Administrator\Pictures\1312967728-592fa0381aebd78930d009c226109d3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20688"/>
            <a:ext cx="7916542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FD0C0-2862-4C5C-80E6-6D5926CACDD0}" type="slidenum">
              <a:rPr lang="zh-TW" altLang="en-US" smtClean="0"/>
              <a:t>54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7359485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3250" name="Picture 2" descr="C:\Users\Administrator\Pictures\111111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56792"/>
            <a:ext cx="3396346" cy="2543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1" name="Picture 3" descr="C:\Users\Administrator\Pictures\45545465981559565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7" y="2852936"/>
            <a:ext cx="4323489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FD0C0-2862-4C5C-80E6-6D5926CACDD0}" type="slidenum">
              <a:rPr lang="zh-TW" altLang="en-US" smtClean="0"/>
              <a:t>55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5639110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8370" name="Picture 2" descr="C:\Users\Administrator\Pictures\2014031011164621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4664"/>
            <a:ext cx="7777372" cy="5582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FD0C0-2862-4C5C-80E6-6D5926CACDD0}" type="slidenum">
              <a:rPr lang="zh-TW" altLang="en-US" smtClean="0"/>
              <a:t>56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5613159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投影片編號版面配置區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kumimoji="1" sz="4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defRPr kumimoji="1" sz="4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4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4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4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/>
            <a:fld id="{BDCF9B7D-7800-40F3-9D7F-78D970B4843D}" type="slidenum">
              <a:rPr lang="en-US" altLang="zh-TW" sz="1400"/>
              <a:pPr eaLnBrk="1" hangingPunct="1"/>
              <a:t>57</a:t>
            </a:fld>
            <a:endParaRPr lang="en-US" altLang="zh-TW" sz="1400"/>
          </a:p>
        </p:txBody>
      </p:sp>
      <p:sp>
        <p:nvSpPr>
          <p:cNvPr id="71683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2780928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zh-TW" sz="5400" dirty="0" smtClean="0">
                <a:latin typeface="Fiolex Girls" pitchFamily="34" charset="0"/>
              </a:rPr>
              <a:t>Thanks for your attention!</a:t>
            </a:r>
          </a:p>
        </p:txBody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1"/>
            <a:ext cx="8229600" cy="2836912"/>
          </a:xfrm>
        </p:spPr>
        <p:txBody>
          <a:bodyPr/>
          <a:lstStyle/>
          <a:p>
            <a:pPr marL="0" indent="0" algn="ctr" eaLnBrk="1" hangingPunct="1">
              <a:buFontTx/>
              <a:buNone/>
            </a:pPr>
            <a:r>
              <a:rPr lang="zh-TW" altLang="en-US" sz="6000" dirty="0" smtClean="0"/>
              <a:t>謝謝您的聆聽</a:t>
            </a:r>
            <a:endParaRPr lang="zh-TW" altLang="zh-TW" sz="6000" dirty="0" smtClean="0"/>
          </a:p>
        </p:txBody>
      </p:sp>
    </p:spTree>
    <p:extLst>
      <p:ext uri="{BB962C8B-B14F-4D97-AF65-F5344CB8AC3E}">
        <p14:creationId xmlns:p14="http://schemas.microsoft.com/office/powerpoint/2010/main" val="26120031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9394" name="Picture 2" descr="C:\Users\Administrator\Pictures\20110823231700280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8640"/>
            <a:ext cx="7941078" cy="6295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FD0C0-2862-4C5C-80E6-6D5926CACDD0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741354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2466" name="Picture 2" descr="C:\Users\Administrator\Pictures\11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340768"/>
            <a:ext cx="6984775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FD0C0-2862-4C5C-80E6-6D5926CACDD0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058386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026" name="Picture 2" descr="G:\坐姿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218" y="692695"/>
            <a:ext cx="7659230" cy="577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FD0C0-2862-4C5C-80E6-6D5926CACDD0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46071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座椅設計 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坐姿時脊椎骨與肌肉所受的影響： </a:t>
            </a:r>
          </a:p>
          <a:p>
            <a:r>
              <a:rPr lang="en-US" altLang="zh-TW" dirty="0" smtClean="0"/>
              <a:t>(</a:t>
            </a:r>
            <a:r>
              <a:rPr lang="zh-TW" altLang="en-US" dirty="0" smtClean="0"/>
              <a:t>一</a:t>
            </a:r>
            <a:r>
              <a:rPr lang="en-US" altLang="zh-TW" dirty="0" smtClean="0"/>
              <a:t>)</a:t>
            </a:r>
            <a:r>
              <a:rPr lang="zh-TW" altLang="en-US" dirty="0" smtClean="0"/>
              <a:t>坐姿時，腰椎壓力增加</a:t>
            </a:r>
          </a:p>
          <a:p>
            <a:r>
              <a:rPr lang="en-US" altLang="zh-TW" dirty="0" smtClean="0"/>
              <a:t>(</a:t>
            </a:r>
            <a:r>
              <a:rPr lang="zh-TW" altLang="en-US" dirty="0" smtClean="0"/>
              <a:t>二</a:t>
            </a:r>
            <a:r>
              <a:rPr lang="en-US" altLang="zh-TW" dirty="0" smtClean="0"/>
              <a:t>)</a:t>
            </a:r>
            <a:r>
              <a:rPr lang="zh-TW" altLang="en-US" dirty="0" smtClean="0"/>
              <a:t>不同坐姿的肌電活動 </a:t>
            </a:r>
          </a:p>
          <a:p>
            <a:r>
              <a:rPr lang="en-US" altLang="zh-TW" dirty="0" smtClean="0"/>
              <a:t>(</a:t>
            </a:r>
            <a:r>
              <a:rPr lang="zh-TW" altLang="en-US" dirty="0" smtClean="0"/>
              <a:t>三</a:t>
            </a:r>
            <a:r>
              <a:rPr lang="en-US" altLang="zh-TW" dirty="0" smtClean="0"/>
              <a:t>)</a:t>
            </a:r>
            <a:r>
              <a:rPr lang="zh-TW" altLang="en-US" dirty="0" smtClean="0"/>
              <a:t>調整姿勢可加強脊椎骨間組織的養分 </a:t>
            </a:r>
          </a:p>
          <a:p>
            <a:r>
              <a:rPr lang="en-US" altLang="zh-TW" dirty="0" smtClean="0"/>
              <a:t>(</a:t>
            </a:r>
            <a:r>
              <a:rPr lang="zh-TW" altLang="en-US" dirty="0" smtClean="0"/>
              <a:t>四</a:t>
            </a:r>
            <a:r>
              <a:rPr lang="en-US" altLang="zh-TW" dirty="0" smtClean="0"/>
              <a:t>)</a:t>
            </a:r>
            <a:r>
              <a:rPr lang="zh-TW" altLang="en-US" dirty="0" smtClean="0"/>
              <a:t>增加座椅的角度，降低脊椎骨間盤墊的負荷 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FD0C0-2862-4C5C-80E6-6D5926CACDD0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802000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1784</Words>
  <Application>Microsoft Office PowerPoint</Application>
  <PresentationFormat>如螢幕大小 (4:3)</PresentationFormat>
  <Paragraphs>224</Paragraphs>
  <Slides>57</Slides>
  <Notes>0</Notes>
  <HiddenSlides>0</HiddenSlides>
  <MMClips>0</MMClips>
  <ScaleCrop>false</ScaleCrop>
  <HeadingPairs>
    <vt:vector size="6" baseType="variant"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57</vt:i4>
      </vt:variant>
    </vt:vector>
  </HeadingPairs>
  <TitlesOfParts>
    <vt:vector size="59" baseType="lpstr">
      <vt:lpstr>Office 佈景主題</vt:lpstr>
      <vt:lpstr>圖片</vt:lpstr>
      <vt:lpstr>如何協助孩子養成良好的身體姿勢</vt:lpstr>
      <vt:lpstr>內耳前庭系統</vt:lpstr>
      <vt:lpstr>迷路神經</vt:lpstr>
      <vt:lpstr>姿勢平衡</vt:lpstr>
      <vt:lpstr>PowerPoint 簡報</vt:lpstr>
      <vt:lpstr>PowerPoint 簡報</vt:lpstr>
      <vt:lpstr>PowerPoint 簡報</vt:lpstr>
      <vt:lpstr>PowerPoint 簡報</vt:lpstr>
      <vt:lpstr>座椅設計 </vt:lpstr>
      <vt:lpstr>設計原則：  </vt:lpstr>
      <vt:lpstr>脊椎骨、椎間盤與骨骼的形狀  (a)立姿、坐姿；(b)有、無腰靠背坐姿 </vt:lpstr>
      <vt:lpstr>不同坐姿對脊椎骨間盤墊效應 </vt:lpstr>
      <vt:lpstr>PowerPoint 簡報</vt:lpstr>
      <vt:lpstr>PowerPoint 簡報</vt:lpstr>
      <vt:lpstr>PowerPoint 簡報</vt:lpstr>
      <vt:lpstr>PowerPoint 簡報</vt:lpstr>
      <vt:lpstr>辦公或電腦用椅尺寸 </vt:lpstr>
      <vt:lpstr>人工物料搬運的人因原則</vt:lpstr>
      <vt:lpstr>不同姿勢與負載所產生的椎間盤壓力</vt:lpstr>
      <vt:lpstr>手工具的設計原則</vt:lpstr>
      <vt:lpstr>手工具的設計原則</vt:lpstr>
      <vt:lpstr>手工具的設計原則</vt:lpstr>
      <vt:lpstr>進行活動時老師及家長應注意的姿勢：</vt:lpstr>
      <vt:lpstr>正確站姿： </vt:lpstr>
      <vt:lpstr>不正確站姿： </vt:lpstr>
      <vt:lpstr>彎腰： </vt:lpstr>
      <vt:lpstr>    正確穿鞋子： 坐下來挺直腰去穿鞋 不正確穿鞋子： 彎腰穿  </vt:lpstr>
      <vt:lpstr>走路： </vt:lpstr>
      <vt:lpstr>坐姿： </vt:lpstr>
      <vt:lpstr>抬物： </vt:lpstr>
      <vt:lpstr>抱東西姿勢</vt:lpstr>
      <vt:lpstr>撿東西的正確姿勢： </vt:lpstr>
      <vt:lpstr>躺床 </vt:lpstr>
      <vt:lpstr>睡姿：</vt:lpstr>
      <vt:lpstr>正確起床姿勢</vt:lpstr>
      <vt:lpstr>避免體重過重： </vt:lpstr>
      <vt:lpstr>運動： </vt:lpstr>
      <vt:lpstr>強化腹肌及背肌的運動： </vt:lpstr>
      <vt:lpstr>有氧運動</vt:lpstr>
      <vt:lpstr>無氧運動</vt:lpstr>
      <vt:lpstr>運動頻率 </vt:lpstr>
      <vt:lpstr>運動持續時間 </vt:lpstr>
      <vt:lpstr>運動強度 </vt:lpstr>
      <vt:lpstr>如何計算適當運動強度的心跳範圍 </vt:lpstr>
      <vt:lpstr>正確的拉筋方式 </vt:lpstr>
      <vt:lpstr>PowerPoint 簡報</vt:lpstr>
      <vt:lpstr>放鬆背部 </vt:lpstr>
      <vt:lpstr>放鬆肩頸背手部 </vt:lpstr>
      <vt:lpstr>放鬆下背部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Thanks for your attention!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如何協助孩子養成良好的身體姿勢</dc:title>
  <dc:creator>jente</dc:creator>
  <cp:lastModifiedBy>jente</cp:lastModifiedBy>
  <cp:revision>10</cp:revision>
  <dcterms:created xsi:type="dcterms:W3CDTF">2014-06-06T03:10:14Z</dcterms:created>
  <dcterms:modified xsi:type="dcterms:W3CDTF">2015-04-15T07:05:12Z</dcterms:modified>
</cp:coreProperties>
</file>