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58" r:id="rId4"/>
    <p:sldId id="261" r:id="rId5"/>
    <p:sldId id="274" r:id="rId6"/>
    <p:sldId id="266" r:id="rId7"/>
    <p:sldId id="262" r:id="rId8"/>
    <p:sldId id="275" r:id="rId9"/>
    <p:sldId id="263" r:id="rId10"/>
    <p:sldId id="264" r:id="rId11"/>
    <p:sldId id="265" r:id="rId12"/>
    <p:sldId id="276" r:id="rId13"/>
    <p:sldId id="268" r:id="rId14"/>
    <p:sldId id="269" r:id="rId15"/>
    <p:sldId id="270" r:id="rId16"/>
    <p:sldId id="271" r:id="rId17"/>
    <p:sldId id="272" r:id="rId18"/>
    <p:sldId id="273" r:id="rId19"/>
    <p:sldId id="288" r:id="rId20"/>
    <p:sldId id="289" r:id="rId21"/>
    <p:sldId id="290" r:id="rId22"/>
    <p:sldId id="291" r:id="rId23"/>
    <p:sldId id="292" r:id="rId24"/>
    <p:sldId id="293" r:id="rId25"/>
    <p:sldId id="294" r:id="rId26"/>
    <p:sldId id="295" r:id="rId27"/>
    <p:sldId id="296" r:id="rId28"/>
    <p:sldId id="297" r:id="rId29"/>
    <p:sldId id="298" r:id="rId30"/>
    <p:sldId id="299" r:id="rId31"/>
    <p:sldId id="300" r:id="rId32"/>
    <p:sldId id="301" r:id="rId3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319F2-CB4C-40F1-BCDE-48452C66E29B}" type="datetimeFigureOut">
              <a:rPr lang="zh-TW" altLang="en-US" smtClean="0"/>
              <a:t>2018/10/1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5C3A1E-35A9-4461-8850-A081C80858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0924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6DDC0-0A4A-4E78-8B78-E61AEDE17CBC}" type="datetimeFigureOut">
              <a:rPr lang="zh-TW" altLang="en-US" smtClean="0"/>
              <a:t>2018/10/1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69998-C504-4136-A9FF-40E8FBB6D22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6DDC0-0A4A-4E78-8B78-E61AEDE17CBC}" type="datetimeFigureOut">
              <a:rPr lang="zh-TW" altLang="en-US" smtClean="0"/>
              <a:t>2018/10/1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69998-C504-4136-A9FF-40E8FBB6D22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6DDC0-0A4A-4E78-8B78-E61AEDE17CBC}" type="datetimeFigureOut">
              <a:rPr lang="zh-TW" altLang="en-US" smtClean="0"/>
              <a:t>2018/10/1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69998-C504-4136-A9FF-40E8FBB6D22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6DDC0-0A4A-4E78-8B78-E61AEDE17CBC}" type="datetimeFigureOut">
              <a:rPr lang="zh-TW" altLang="en-US" smtClean="0"/>
              <a:t>2018/10/1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69998-C504-4136-A9FF-40E8FBB6D22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6DDC0-0A4A-4E78-8B78-E61AEDE17CBC}" type="datetimeFigureOut">
              <a:rPr lang="zh-TW" altLang="en-US" smtClean="0"/>
              <a:t>2018/10/1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69998-C504-4136-A9FF-40E8FBB6D22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6DDC0-0A4A-4E78-8B78-E61AEDE17CBC}" type="datetimeFigureOut">
              <a:rPr lang="zh-TW" altLang="en-US" smtClean="0"/>
              <a:t>2018/10/1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69998-C504-4136-A9FF-40E8FBB6D22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6DDC0-0A4A-4E78-8B78-E61AEDE17CBC}" type="datetimeFigureOut">
              <a:rPr lang="zh-TW" altLang="en-US" smtClean="0"/>
              <a:t>2018/10/1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69998-C504-4136-A9FF-40E8FBB6D22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6DDC0-0A4A-4E78-8B78-E61AEDE17CBC}" type="datetimeFigureOut">
              <a:rPr lang="zh-TW" altLang="en-US" smtClean="0"/>
              <a:t>2018/10/1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69998-C504-4136-A9FF-40E8FBB6D22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6DDC0-0A4A-4E78-8B78-E61AEDE17CBC}" type="datetimeFigureOut">
              <a:rPr lang="zh-TW" altLang="en-US" smtClean="0"/>
              <a:t>2018/10/1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69998-C504-4136-A9FF-40E8FBB6D22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6DDC0-0A4A-4E78-8B78-E61AEDE17CBC}" type="datetimeFigureOut">
              <a:rPr lang="zh-TW" altLang="en-US" smtClean="0"/>
              <a:t>2018/10/1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69998-C504-4136-A9FF-40E8FBB6D22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6DDC0-0A4A-4E78-8B78-E61AEDE17CBC}" type="datetimeFigureOut">
              <a:rPr lang="zh-TW" altLang="en-US" smtClean="0"/>
              <a:t>2018/10/1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69998-C504-4136-A9FF-40E8FBB6D22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6DDC0-0A4A-4E78-8B78-E61AEDE17CBC}" type="datetimeFigureOut">
              <a:rPr lang="zh-TW" altLang="en-US" smtClean="0"/>
              <a:t>2018/10/1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69998-C504-4136-A9FF-40E8FBB6D22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職能治療技術學實習</a:t>
            </a:r>
            <a:r>
              <a:rPr lang="en-US" altLang="zh-TW" dirty="0"/>
              <a:t>(2)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Suspension of reality(</a:t>
            </a:r>
            <a:r>
              <a:rPr lang="zh-TW" altLang="en-US" dirty="0"/>
              <a:t>懸置的現實</a:t>
            </a:r>
            <a:r>
              <a:rPr lang="en-US" altLang="zh-TW" dirty="0"/>
              <a:t>.</a:t>
            </a:r>
            <a:r>
              <a:rPr lang="zh-TW" altLang="en-US" dirty="0"/>
              <a:t>超越現實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孩子如果不受現實的拘束</a:t>
            </a:r>
            <a:r>
              <a:rPr lang="en-US" altLang="zh-TW" dirty="0"/>
              <a:t>,</a:t>
            </a:r>
            <a:r>
              <a:rPr lang="zh-TW" altLang="en-US" dirty="0"/>
              <a:t>那它可以創造遊戲的情境</a:t>
            </a:r>
            <a:r>
              <a:rPr lang="en-US" altLang="zh-TW" dirty="0"/>
              <a:t>,</a:t>
            </a:r>
            <a:r>
              <a:rPr lang="zh-TW" altLang="en-US" dirty="0"/>
              <a:t>不需要靠提供特定的玩具或物品</a:t>
            </a:r>
            <a:endParaRPr lang="en-US" altLang="zh-TW" dirty="0"/>
          </a:p>
          <a:p>
            <a:r>
              <a:rPr lang="zh-TW" altLang="en-US" dirty="0"/>
              <a:t>孩子如果不受現實的拘束</a:t>
            </a:r>
            <a:r>
              <a:rPr lang="en-US" altLang="zh-TW" dirty="0"/>
              <a:t>,</a:t>
            </a:r>
            <a:r>
              <a:rPr lang="zh-TW" altLang="en-US" dirty="0"/>
              <a:t>則他在遊戲中是流暢且很有彈性的</a:t>
            </a:r>
            <a:endParaRPr lang="en-US" altLang="zh-TW" dirty="0"/>
          </a:p>
          <a:p>
            <a:r>
              <a:rPr lang="zh-TW" altLang="en-US" dirty="0"/>
              <a:t>比如</a:t>
            </a:r>
            <a:r>
              <a:rPr lang="en-US" altLang="zh-TW" dirty="0"/>
              <a:t>:</a:t>
            </a:r>
            <a:r>
              <a:rPr lang="zh-TW" altLang="en-US" dirty="0"/>
              <a:t>小朋友有時候將車子當作車子</a:t>
            </a:r>
            <a:r>
              <a:rPr lang="en-US" altLang="zh-TW" dirty="0"/>
              <a:t>,</a:t>
            </a:r>
            <a:r>
              <a:rPr lang="zh-TW" altLang="en-US" dirty="0"/>
              <a:t>但可能一下子又想像箱子是車子或一艘船</a:t>
            </a:r>
            <a:r>
              <a:rPr lang="en-US" altLang="zh-TW" dirty="0"/>
              <a:t>,</a:t>
            </a:r>
            <a:r>
              <a:rPr lang="zh-TW" altLang="en-US" dirty="0"/>
              <a:t>然後過沒多久她又將這個箱子想像是一個房子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內在控制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dirty="0"/>
              <a:t>內在控制與外在控制的程度與其主動性</a:t>
            </a:r>
            <a:r>
              <a:rPr lang="en-US" altLang="zh-TW" dirty="0"/>
              <a:t>.</a:t>
            </a:r>
            <a:r>
              <a:rPr lang="zh-TW" altLang="en-US" dirty="0"/>
              <a:t>互動的模式</a:t>
            </a:r>
            <a:r>
              <a:rPr lang="en-US" altLang="zh-TW" dirty="0"/>
              <a:t>.</a:t>
            </a:r>
            <a:r>
              <a:rPr lang="zh-TW" altLang="en-US" dirty="0"/>
              <a:t>動機</a:t>
            </a:r>
            <a:r>
              <a:rPr lang="en-US" altLang="zh-TW" dirty="0"/>
              <a:t>.</a:t>
            </a:r>
            <a:r>
              <a:rPr lang="zh-TW" altLang="en-US" dirty="0"/>
              <a:t>意志有關係</a:t>
            </a:r>
            <a:endParaRPr lang="en-US" altLang="zh-TW" dirty="0"/>
          </a:p>
          <a:p>
            <a:r>
              <a:rPr lang="en-US" altLang="zh-TW" dirty="0"/>
              <a:t>Neumann:</a:t>
            </a:r>
            <a:r>
              <a:rPr lang="zh-TW" altLang="en-US" dirty="0"/>
              <a:t>玩家決定在這樣的交易中會發生甚麼</a:t>
            </a:r>
            <a:endParaRPr lang="en-US" altLang="zh-TW" dirty="0"/>
          </a:p>
          <a:p>
            <a:r>
              <a:rPr lang="en-US" altLang="zh-TW" dirty="0"/>
              <a:t>Levy:</a:t>
            </a:r>
            <a:r>
              <a:rPr lang="zh-TW" altLang="en-US" dirty="0"/>
              <a:t>個體控制他們的行動跟結果</a:t>
            </a:r>
            <a:endParaRPr lang="en-US" altLang="zh-TW" dirty="0"/>
          </a:p>
          <a:p>
            <a:r>
              <a:rPr lang="zh-TW" altLang="en-US" dirty="0"/>
              <a:t>孩子若在這交易中是有內在控制的</a:t>
            </a:r>
            <a:r>
              <a:rPr lang="en-US" altLang="zh-TW" dirty="0"/>
              <a:t>,</a:t>
            </a:r>
            <a:r>
              <a:rPr lang="zh-TW" altLang="en-US" dirty="0"/>
              <a:t>那麼他們是能夠決定他要玩甚麼以及跟誰玩</a:t>
            </a:r>
            <a:r>
              <a:rPr lang="en-US" altLang="zh-TW" dirty="0"/>
              <a:t>.</a:t>
            </a:r>
            <a:r>
              <a:rPr lang="zh-TW" altLang="en-US" dirty="0"/>
              <a:t>能夠決定他要去做甚麼</a:t>
            </a:r>
            <a:endParaRPr lang="en-US" altLang="zh-TW" dirty="0"/>
          </a:p>
          <a:p>
            <a:r>
              <a:rPr lang="zh-TW" altLang="en-US" dirty="0"/>
              <a:t>他可以決定必要的步驟已完成他所設計的腳本</a:t>
            </a:r>
            <a:endParaRPr lang="en-US" altLang="zh-TW" dirty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8" name="內容版面配置區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656" y="1340768"/>
            <a:ext cx="8061144" cy="525658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甚麼是遊戲</a:t>
            </a:r>
            <a:r>
              <a:rPr lang="en-US" altLang="zh-TW" dirty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Rubin</a:t>
            </a:r>
            <a:r>
              <a:rPr lang="zh-TW" altLang="en-US" dirty="0"/>
              <a:t>主張</a:t>
            </a:r>
            <a:r>
              <a:rPr lang="en-US" altLang="zh-TW" dirty="0"/>
              <a:t>,</a:t>
            </a:r>
            <a:r>
              <a:rPr lang="zh-TW" altLang="en-US" dirty="0"/>
              <a:t>遊戲應該有以下特點</a:t>
            </a:r>
            <a:endParaRPr lang="en-US" altLang="zh-TW" dirty="0"/>
          </a:p>
          <a:p>
            <a:pPr lvl="1"/>
            <a:r>
              <a:rPr lang="zh-TW" altLang="en-US" dirty="0"/>
              <a:t>展現內在動機且自我導向</a:t>
            </a:r>
            <a:endParaRPr lang="en-US" altLang="zh-TW" dirty="0"/>
          </a:p>
          <a:p>
            <a:pPr lvl="1"/>
            <a:r>
              <a:rPr lang="zh-TW" altLang="en-US" dirty="0"/>
              <a:t>注重過程而非結果</a:t>
            </a:r>
            <a:endParaRPr lang="en-US" altLang="zh-TW" dirty="0"/>
          </a:p>
          <a:p>
            <a:pPr lvl="1"/>
            <a:r>
              <a:rPr lang="zh-TW" altLang="en-US" dirty="0"/>
              <a:t>以有機體為中心</a:t>
            </a:r>
            <a:r>
              <a:rPr lang="en-US" altLang="zh-TW" dirty="0"/>
              <a:t>,</a:t>
            </a:r>
            <a:r>
              <a:rPr lang="zh-TW" altLang="en-US" dirty="0"/>
              <a:t>非以物體為中心</a:t>
            </a:r>
            <a:endParaRPr lang="en-US" altLang="zh-TW" dirty="0"/>
          </a:p>
          <a:p>
            <a:pPr lvl="1"/>
            <a:r>
              <a:rPr lang="zh-TW" altLang="en-US" dirty="0"/>
              <a:t>是非工具性的或者是象徵性的</a:t>
            </a:r>
            <a:endParaRPr lang="en-US" altLang="zh-TW" dirty="0"/>
          </a:p>
          <a:p>
            <a:pPr lvl="1"/>
            <a:r>
              <a:rPr lang="zh-TW" altLang="en-US" dirty="0"/>
              <a:t>在由外部加諸的規則下仍展現自由</a:t>
            </a:r>
            <a:endParaRPr lang="en-US" altLang="zh-TW" dirty="0"/>
          </a:p>
          <a:p>
            <a:pPr lvl="1"/>
            <a:r>
              <a:rPr lang="zh-TW" altLang="en-US" dirty="0"/>
              <a:t>在活動中主動參與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遊戲的發展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dirty="0"/>
              <a:t>Reilly</a:t>
            </a:r>
          </a:p>
          <a:p>
            <a:pPr lvl="1"/>
            <a:r>
              <a:rPr lang="zh-TW" altLang="en-US" dirty="0"/>
              <a:t>探索行為</a:t>
            </a:r>
            <a:r>
              <a:rPr lang="en-US" altLang="zh-TW" dirty="0"/>
              <a:t>(exploratory behavior)</a:t>
            </a:r>
          </a:p>
          <a:p>
            <a:pPr lvl="1"/>
            <a:r>
              <a:rPr lang="zh-TW" altLang="en-US" dirty="0"/>
              <a:t>勝任行為</a:t>
            </a:r>
            <a:r>
              <a:rPr lang="en-US" altLang="zh-TW" dirty="0"/>
              <a:t>(competency behavior)</a:t>
            </a:r>
          </a:p>
          <a:p>
            <a:pPr lvl="1"/>
            <a:r>
              <a:rPr lang="zh-TW" altLang="en-US" dirty="0"/>
              <a:t>成就行為</a:t>
            </a:r>
            <a:r>
              <a:rPr lang="en-US" altLang="zh-TW" dirty="0"/>
              <a:t>(achievement behavior)</a:t>
            </a:r>
          </a:p>
          <a:p>
            <a:r>
              <a:rPr lang="en-US" altLang="zh-TW" dirty="0" err="1"/>
              <a:t>Takata</a:t>
            </a:r>
            <a:endParaRPr lang="en-US" altLang="zh-TW" dirty="0"/>
          </a:p>
          <a:p>
            <a:pPr lvl="1"/>
            <a:r>
              <a:rPr lang="zh-TW" altLang="en-US" dirty="0"/>
              <a:t>感覺動作遊戲</a:t>
            </a:r>
            <a:endParaRPr lang="en-US" altLang="zh-TW" dirty="0"/>
          </a:p>
          <a:p>
            <a:pPr lvl="1"/>
            <a:r>
              <a:rPr lang="zh-TW" altLang="en-US" dirty="0"/>
              <a:t>性徵性遊戲及簡單建構遊戲</a:t>
            </a:r>
            <a:endParaRPr lang="en-US" altLang="zh-TW" dirty="0"/>
          </a:p>
          <a:p>
            <a:pPr lvl="1"/>
            <a:r>
              <a:rPr lang="zh-TW" altLang="en-US" dirty="0"/>
              <a:t>戲劇性遊戲</a:t>
            </a:r>
            <a:r>
              <a:rPr lang="en-US" altLang="zh-TW" dirty="0"/>
              <a:t>.</a:t>
            </a:r>
            <a:r>
              <a:rPr lang="zh-TW" altLang="en-US" dirty="0"/>
              <a:t>複雜建構性遊戲及遊戲前身</a:t>
            </a:r>
            <a:endParaRPr lang="en-US" altLang="zh-TW" dirty="0"/>
          </a:p>
          <a:p>
            <a:pPr lvl="1"/>
            <a:r>
              <a:rPr lang="zh-TW" altLang="en-US" dirty="0"/>
              <a:t>遊戲</a:t>
            </a:r>
            <a:r>
              <a:rPr lang="en-US" altLang="zh-TW" dirty="0"/>
              <a:t>(game)</a:t>
            </a:r>
          </a:p>
          <a:p>
            <a:pPr lvl="1"/>
            <a:r>
              <a:rPr lang="zh-TW" altLang="en-US" dirty="0"/>
              <a:t>休閒</a:t>
            </a:r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遊戲的發展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探索行為</a:t>
            </a:r>
            <a:endParaRPr lang="en-US" altLang="zh-TW" dirty="0"/>
          </a:p>
          <a:p>
            <a:pPr lvl="1"/>
            <a:r>
              <a:rPr lang="zh-TW" altLang="en-US" dirty="0"/>
              <a:t>出現在嬰幼兒及兒童早期或在新奇不熟悉的環境中</a:t>
            </a:r>
            <a:endParaRPr lang="en-US" altLang="zh-TW" dirty="0"/>
          </a:p>
          <a:p>
            <a:pPr lvl="1"/>
            <a:r>
              <a:rPr lang="zh-TW" altLang="en-US" dirty="0"/>
              <a:t>內在動機誘發探索行為</a:t>
            </a:r>
            <a:endParaRPr lang="en-US" altLang="zh-TW" dirty="0"/>
          </a:p>
          <a:p>
            <a:pPr lvl="1"/>
            <a:r>
              <a:rPr lang="zh-TW" altLang="en-US" dirty="0"/>
              <a:t>強調行為過程而非結果</a:t>
            </a:r>
            <a:endParaRPr lang="en-US" altLang="zh-TW" dirty="0"/>
          </a:p>
          <a:p>
            <a:pPr lvl="1"/>
            <a:r>
              <a:rPr lang="zh-TW" altLang="en-US" dirty="0"/>
              <a:t>在安全的環境下表現探索行為</a:t>
            </a:r>
            <a:r>
              <a:rPr lang="en-US" altLang="zh-TW" dirty="0"/>
              <a:t>,</a:t>
            </a:r>
            <a:r>
              <a:rPr lang="zh-TW" altLang="en-US" dirty="0"/>
              <a:t>則會發展出希望與信任感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遊戲的發展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勝任行為</a:t>
            </a:r>
            <a:endParaRPr lang="en-US" altLang="zh-TW" dirty="0"/>
          </a:p>
          <a:p>
            <a:pPr lvl="1"/>
            <a:r>
              <a:rPr lang="zh-TW" altLang="en-US" dirty="0"/>
              <a:t>天生想要達成目的的動機誘發出勝任行為</a:t>
            </a:r>
            <a:endParaRPr lang="en-US" altLang="zh-TW" dirty="0"/>
          </a:p>
          <a:p>
            <a:pPr lvl="1"/>
            <a:r>
              <a:rPr lang="zh-TW" altLang="en-US" dirty="0"/>
              <a:t>希望與環境互動</a:t>
            </a:r>
            <a:r>
              <a:rPr lang="en-US" altLang="zh-TW" dirty="0"/>
              <a:t>,</a:t>
            </a:r>
            <a:r>
              <a:rPr lang="zh-TW" altLang="en-US" dirty="0"/>
              <a:t>能影響環境</a:t>
            </a:r>
            <a:r>
              <a:rPr lang="en-US" altLang="zh-TW" dirty="0"/>
              <a:t>,</a:t>
            </a:r>
            <a:r>
              <a:rPr lang="zh-TW" altLang="en-US" dirty="0"/>
              <a:t>接受環境給予的回饋</a:t>
            </a:r>
            <a:r>
              <a:rPr lang="en-US" altLang="zh-TW" dirty="0"/>
              <a:t>,</a:t>
            </a:r>
            <a:r>
              <a:rPr lang="zh-TW" altLang="en-US" dirty="0"/>
              <a:t>誘發出勝任行為</a:t>
            </a:r>
            <a:endParaRPr lang="en-US" altLang="zh-TW" dirty="0"/>
          </a:p>
          <a:p>
            <a:pPr lvl="1"/>
            <a:r>
              <a:rPr lang="zh-TW" altLang="en-US" dirty="0"/>
              <a:t>透過練習</a:t>
            </a:r>
            <a:r>
              <a:rPr lang="en-US" altLang="zh-TW" dirty="0"/>
              <a:t>,</a:t>
            </a:r>
            <a:r>
              <a:rPr lang="zh-TW" altLang="en-US" dirty="0"/>
              <a:t>產生精熟與自信</a:t>
            </a:r>
            <a:endParaRPr lang="en-US" altLang="zh-TW" dirty="0"/>
          </a:p>
          <a:p>
            <a:pPr lvl="1"/>
            <a:r>
              <a:rPr lang="zh-TW" altLang="en-US" dirty="0"/>
              <a:t>較依賴外在動機誘發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遊戲的發展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成就行為</a:t>
            </a:r>
            <a:endParaRPr lang="en-US" altLang="zh-TW" dirty="0"/>
          </a:p>
          <a:p>
            <a:pPr lvl="1"/>
            <a:r>
              <a:rPr lang="zh-TW" altLang="en-US" dirty="0"/>
              <a:t>競爭</a:t>
            </a:r>
            <a:r>
              <a:rPr lang="en-US" altLang="zh-TW" dirty="0"/>
              <a:t>.</a:t>
            </a:r>
            <a:r>
              <a:rPr lang="zh-TW" altLang="en-US" dirty="0"/>
              <a:t>冒險</a:t>
            </a:r>
            <a:r>
              <a:rPr lang="en-US" altLang="zh-TW" dirty="0"/>
              <a:t>.</a:t>
            </a:r>
            <a:r>
              <a:rPr lang="zh-TW" altLang="en-US" dirty="0"/>
              <a:t>及運用技巧計劃策略</a:t>
            </a:r>
            <a:endParaRPr lang="en-US" altLang="zh-TW" dirty="0"/>
          </a:p>
          <a:p>
            <a:pPr lvl="1"/>
            <a:r>
              <a:rPr lang="zh-TW" altLang="en-US" dirty="0"/>
              <a:t>孩子的希望</a:t>
            </a:r>
            <a:r>
              <a:rPr lang="en-US" altLang="zh-TW" dirty="0"/>
              <a:t>.</a:t>
            </a:r>
            <a:r>
              <a:rPr lang="zh-TW" altLang="en-US" dirty="0"/>
              <a:t>信任</a:t>
            </a:r>
            <a:r>
              <a:rPr lang="en-US" altLang="zh-TW" dirty="0"/>
              <a:t>.</a:t>
            </a:r>
            <a:r>
              <a:rPr lang="zh-TW" altLang="en-US" dirty="0"/>
              <a:t>自信轉換成勇氣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Takata</a:t>
            </a:r>
            <a:r>
              <a:rPr lang="zh-TW" altLang="en-US" dirty="0"/>
              <a:t>的遊戲分類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0-2</a:t>
            </a:r>
            <a:r>
              <a:rPr lang="zh-TW" altLang="en-US" dirty="0"/>
              <a:t>歲感覺動作遊戲</a:t>
            </a:r>
            <a:endParaRPr lang="en-US" altLang="zh-TW" dirty="0"/>
          </a:p>
          <a:p>
            <a:r>
              <a:rPr lang="en-US" altLang="zh-TW" dirty="0"/>
              <a:t>2-4</a:t>
            </a:r>
            <a:r>
              <a:rPr lang="zh-TW" altLang="en-US" dirty="0"/>
              <a:t>歲象徵性遊戲及簡單建構性遊戲</a:t>
            </a:r>
            <a:endParaRPr lang="en-US" altLang="zh-TW" dirty="0"/>
          </a:p>
          <a:p>
            <a:r>
              <a:rPr lang="en-US" altLang="zh-TW" dirty="0"/>
              <a:t>4-7</a:t>
            </a:r>
            <a:r>
              <a:rPr lang="zh-TW" altLang="en-US" dirty="0"/>
              <a:t>歲戲劇性遊戲</a:t>
            </a:r>
            <a:r>
              <a:rPr lang="en-US" altLang="zh-TW" dirty="0"/>
              <a:t>.</a:t>
            </a:r>
            <a:r>
              <a:rPr lang="zh-TW" altLang="en-US" dirty="0"/>
              <a:t>複雜建構性遊戲及遊戲前身</a:t>
            </a:r>
            <a:endParaRPr lang="en-US" altLang="zh-TW" dirty="0"/>
          </a:p>
          <a:p>
            <a:r>
              <a:rPr lang="en-US" altLang="zh-TW" dirty="0"/>
              <a:t>7-12</a:t>
            </a:r>
            <a:r>
              <a:rPr lang="zh-TW" altLang="en-US" dirty="0"/>
              <a:t>歲遊戲</a:t>
            </a:r>
            <a:r>
              <a:rPr lang="en-US" altLang="zh-TW" dirty="0"/>
              <a:t>(game)</a:t>
            </a:r>
          </a:p>
          <a:p>
            <a:r>
              <a:rPr lang="en-US" altLang="zh-TW" dirty="0"/>
              <a:t>12-16</a:t>
            </a:r>
            <a:r>
              <a:rPr lang="zh-TW" altLang="en-US" dirty="0"/>
              <a:t>休閒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/>
              <a:t>遊戲理論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課程進度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TW" dirty="0"/>
              <a:t>1.</a:t>
            </a:r>
            <a:r>
              <a:rPr lang="zh-TW" altLang="en-US" dirty="0"/>
              <a:t>課程簡介</a:t>
            </a:r>
          </a:p>
          <a:p>
            <a:r>
              <a:rPr lang="en-US" altLang="zh-TW" dirty="0"/>
              <a:t>2.</a:t>
            </a:r>
            <a:r>
              <a:rPr lang="zh-TW" altLang="en-US" dirty="0"/>
              <a:t>遊戲相關理論</a:t>
            </a:r>
            <a:endParaRPr lang="en-US" altLang="zh-TW" dirty="0"/>
          </a:p>
          <a:p>
            <a:r>
              <a:rPr lang="en-US" altLang="zh-TW" dirty="0"/>
              <a:t>3.</a:t>
            </a:r>
            <a:r>
              <a:rPr lang="zh-TW" altLang="en-US" dirty="0"/>
              <a:t>兒童遊戲能力的發展</a:t>
            </a:r>
            <a:r>
              <a:rPr lang="en-US" altLang="zh-TW" dirty="0"/>
              <a:t>.</a:t>
            </a:r>
          </a:p>
          <a:p>
            <a:r>
              <a:rPr lang="en-US" altLang="zh-TW" dirty="0"/>
              <a:t>    </a:t>
            </a:r>
            <a:r>
              <a:rPr lang="zh-TW" altLang="en-US" dirty="0"/>
              <a:t>不同時期遊戲的特徵</a:t>
            </a:r>
          </a:p>
          <a:p>
            <a:r>
              <a:rPr lang="en-US" altLang="zh-TW" dirty="0"/>
              <a:t>4.</a:t>
            </a:r>
            <a:r>
              <a:rPr lang="zh-TW" altLang="en-US" dirty="0"/>
              <a:t>遊戲能力的評估</a:t>
            </a:r>
            <a:r>
              <a:rPr lang="en-US" altLang="zh-TW" dirty="0"/>
              <a:t>1</a:t>
            </a:r>
            <a:endParaRPr lang="zh-TW" altLang="en-US" dirty="0"/>
          </a:p>
          <a:p>
            <a:r>
              <a:rPr lang="en-US" altLang="zh-TW" dirty="0"/>
              <a:t>5.</a:t>
            </a:r>
            <a:r>
              <a:rPr lang="zh-TW" altLang="en-US" dirty="0"/>
              <a:t>遊戲能力的評估</a:t>
            </a:r>
            <a:r>
              <a:rPr lang="en-US" altLang="zh-TW" dirty="0"/>
              <a:t>2</a:t>
            </a:r>
            <a:endParaRPr lang="zh-TW" altLang="en-US" dirty="0"/>
          </a:p>
          <a:p>
            <a:r>
              <a:rPr lang="en-US" altLang="zh-TW" dirty="0"/>
              <a:t>6.</a:t>
            </a:r>
            <a:r>
              <a:rPr lang="zh-TW" altLang="en-US" dirty="0"/>
              <a:t>身心障礙兒童的遊戲特徵</a:t>
            </a:r>
            <a:endParaRPr lang="en-US" altLang="zh-TW" dirty="0"/>
          </a:p>
          <a:p>
            <a:r>
              <a:rPr lang="zh-TW" altLang="en-US" dirty="0"/>
              <a:t> </a:t>
            </a:r>
            <a:r>
              <a:rPr lang="en-US" altLang="zh-TW" dirty="0"/>
              <a:t>7.</a:t>
            </a:r>
            <a:r>
              <a:rPr lang="zh-TW" altLang="en-US" dirty="0"/>
              <a:t>身心障礙兒童的遊戲特徵</a:t>
            </a:r>
          </a:p>
          <a:p>
            <a:r>
              <a:rPr lang="en-US" altLang="zh-TW" dirty="0"/>
              <a:t>8.</a:t>
            </a:r>
            <a:r>
              <a:rPr lang="zh-TW" altLang="en-US" dirty="0"/>
              <a:t>促進兒童的遊戲能力</a:t>
            </a:r>
            <a:endParaRPr lang="en-US" altLang="zh-TW" dirty="0"/>
          </a:p>
          <a:p>
            <a:r>
              <a:rPr lang="en-US" altLang="zh-TW" dirty="0"/>
              <a:t>9.</a:t>
            </a:r>
            <a:r>
              <a:rPr lang="zh-TW" altLang="en-US" dirty="0"/>
              <a:t>期中考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TW" dirty="0"/>
              <a:t>10.</a:t>
            </a:r>
            <a:r>
              <a:rPr lang="zh-TW" altLang="en-US" dirty="0" smtClean="0"/>
              <a:t>遊戲</a:t>
            </a:r>
            <a:r>
              <a:rPr lang="zh-TW" altLang="en-US" dirty="0"/>
              <a:t>運用</a:t>
            </a:r>
            <a:r>
              <a:rPr lang="en-US" altLang="zh-TW" dirty="0" smtClean="0"/>
              <a:t>(</a:t>
            </a:r>
            <a:r>
              <a:rPr lang="zh-TW" altLang="en-US" dirty="0" smtClean="0"/>
              <a:t>繪本</a:t>
            </a:r>
            <a:r>
              <a:rPr lang="en-US" altLang="zh-TW" dirty="0" smtClean="0"/>
              <a:t>)</a:t>
            </a:r>
            <a:endParaRPr lang="en-US" altLang="zh-TW" dirty="0"/>
          </a:p>
          <a:p>
            <a:r>
              <a:rPr lang="en-US" altLang="zh-TW" dirty="0"/>
              <a:t>11.</a:t>
            </a:r>
            <a:r>
              <a:rPr lang="zh-TW" altLang="en-US" dirty="0" smtClean="0"/>
              <a:t>遊戲</a:t>
            </a:r>
            <a:r>
              <a:rPr lang="zh-TW" altLang="en-US" dirty="0"/>
              <a:t>運用</a:t>
            </a:r>
            <a:r>
              <a:rPr lang="en-US" altLang="zh-TW" dirty="0" smtClean="0"/>
              <a:t>(</a:t>
            </a:r>
            <a:r>
              <a:rPr lang="zh-TW" altLang="en-US" dirty="0" smtClean="0"/>
              <a:t>桌遊</a:t>
            </a:r>
            <a:r>
              <a:rPr lang="en-US" altLang="zh-TW" dirty="0" smtClean="0"/>
              <a:t>)</a:t>
            </a:r>
            <a:endParaRPr lang="en-US" altLang="zh-TW" dirty="0"/>
          </a:p>
          <a:p>
            <a:r>
              <a:rPr lang="en-US" altLang="zh-TW" dirty="0"/>
              <a:t>12.</a:t>
            </a:r>
            <a:r>
              <a:rPr lang="zh-TW" altLang="en-US" dirty="0" smtClean="0"/>
              <a:t>遊戲</a:t>
            </a:r>
            <a:r>
              <a:rPr lang="zh-TW" altLang="en-US" dirty="0"/>
              <a:t>運用</a:t>
            </a:r>
            <a:endParaRPr lang="en-US" altLang="zh-TW" dirty="0"/>
          </a:p>
          <a:p>
            <a:r>
              <a:rPr lang="en-US" altLang="zh-TW" dirty="0"/>
              <a:t>13.</a:t>
            </a:r>
            <a:r>
              <a:rPr lang="zh-TW" altLang="en-US" dirty="0" smtClean="0"/>
              <a:t>遊戲</a:t>
            </a:r>
            <a:r>
              <a:rPr lang="zh-TW" altLang="en-US" dirty="0"/>
              <a:t>設計</a:t>
            </a:r>
            <a:endParaRPr lang="en-US" altLang="zh-TW" dirty="0"/>
          </a:p>
          <a:p>
            <a:r>
              <a:rPr lang="zh-TW" altLang="en-US" dirty="0"/>
              <a:t> </a:t>
            </a:r>
            <a:r>
              <a:rPr lang="en-US" altLang="zh-TW" dirty="0"/>
              <a:t>14.</a:t>
            </a:r>
            <a:r>
              <a:rPr lang="zh-TW" altLang="en-US" smtClean="0"/>
              <a:t>遊戲</a:t>
            </a:r>
            <a:r>
              <a:rPr lang="zh-TW" altLang="en-US"/>
              <a:t>設計</a:t>
            </a:r>
            <a:endParaRPr lang="en-US" altLang="zh-TW" dirty="0"/>
          </a:p>
          <a:p>
            <a:r>
              <a:rPr lang="zh-TW" altLang="en-US" dirty="0"/>
              <a:t> </a:t>
            </a:r>
            <a:r>
              <a:rPr lang="en-US" altLang="zh-TW" dirty="0"/>
              <a:t>15.</a:t>
            </a:r>
            <a:r>
              <a:rPr lang="zh-TW" altLang="en-US" dirty="0"/>
              <a:t>口頭報告</a:t>
            </a:r>
          </a:p>
          <a:p>
            <a:r>
              <a:rPr lang="en-US" altLang="zh-TW" dirty="0"/>
              <a:t>16.</a:t>
            </a:r>
            <a:r>
              <a:rPr lang="zh-TW" altLang="en-US" dirty="0"/>
              <a:t>口頭報告</a:t>
            </a:r>
          </a:p>
          <a:p>
            <a:r>
              <a:rPr lang="en-US" altLang="zh-TW" dirty="0"/>
              <a:t>17.</a:t>
            </a:r>
            <a:r>
              <a:rPr lang="zh-TW" altLang="en-US" dirty="0"/>
              <a:t>口頭報告</a:t>
            </a:r>
            <a:endParaRPr lang="en-US" altLang="zh-TW" dirty="0"/>
          </a:p>
          <a:p>
            <a:r>
              <a:rPr lang="en-US" altLang="zh-TW" dirty="0"/>
              <a:t>18.</a:t>
            </a:r>
            <a:r>
              <a:rPr lang="zh-TW" altLang="en-US" dirty="0"/>
              <a:t>期末考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傳統遊戲理論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/>
              <a:t>精力過剩理論</a:t>
            </a:r>
          </a:p>
          <a:p>
            <a:r>
              <a:rPr lang="zh-TW" altLang="en-US"/>
              <a:t>休閒或放鬆</a:t>
            </a:r>
          </a:p>
          <a:p>
            <a:r>
              <a:rPr lang="zh-TW" altLang="en-US"/>
              <a:t>練習理論</a:t>
            </a:r>
          </a:p>
          <a:p>
            <a:r>
              <a:rPr lang="zh-TW" altLang="en-US"/>
              <a:t>重演化論</a:t>
            </a:r>
          </a:p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精力過剩理論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/>
              <a:t>較常出現在年幼的物種</a:t>
            </a:r>
          </a:p>
          <a:p>
            <a:pPr lvl="1"/>
            <a:r>
              <a:rPr lang="zh-TW" altLang="en-US"/>
              <a:t>不需要耗能量在維持生命</a:t>
            </a:r>
          </a:p>
          <a:p>
            <a:pPr lvl="0"/>
            <a:r>
              <a:rPr lang="zh-TW" altLang="en-US"/>
              <a:t>在較高等的物種也較明顯</a:t>
            </a:r>
          </a:p>
          <a:p>
            <a:pPr lvl="1"/>
            <a:r>
              <a:rPr lang="zh-TW" altLang="en-US"/>
              <a:t>高等物種較有效率的生存策略</a:t>
            </a:r>
            <a:r>
              <a:rPr lang="en-US" altLang="zh-TW"/>
              <a:t>,</a:t>
            </a:r>
            <a:r>
              <a:rPr lang="zh-TW" altLang="en-US"/>
              <a:t>所以有較多精力</a:t>
            </a:r>
          </a:p>
          <a:p>
            <a:pPr lvl="0"/>
            <a:r>
              <a:rPr lang="zh-TW" altLang="en-US"/>
              <a:t>無法解釋為何孩童會選擇不同的遊戲方式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休閒或放鬆理論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/>
              <a:t>與精力過剩理論相反</a:t>
            </a:r>
            <a:r>
              <a:rPr lang="en-US" altLang="zh-TW"/>
              <a:t>,</a:t>
            </a:r>
            <a:r>
              <a:rPr lang="zh-TW" altLang="en-US"/>
              <a:t>認為遊戲的目的在補充欠缺的能量</a:t>
            </a:r>
          </a:p>
          <a:p>
            <a:r>
              <a:rPr lang="zh-TW" altLang="en-US"/>
              <a:t>無法解釋遊戲的內容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練習理論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/>
              <a:t>遊戲是本能</a:t>
            </a:r>
            <a:r>
              <a:rPr lang="en-US" altLang="zh-TW"/>
              <a:t>,</a:t>
            </a:r>
            <a:r>
              <a:rPr lang="zh-TW" altLang="en-US"/>
              <a:t>藉由遊戲將不成熟的本能練習至精熟</a:t>
            </a:r>
          </a:p>
          <a:p>
            <a:r>
              <a:rPr lang="zh-TW" altLang="en-US"/>
              <a:t>練習期的長短取決於物種的複雜性</a:t>
            </a:r>
          </a:p>
          <a:p>
            <a:r>
              <a:rPr lang="zh-TW" altLang="en-US"/>
              <a:t>此理論對目前的遊戲理論發展有重要影響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重演化論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/>
              <a:t>遊戲是演化的過程</a:t>
            </a:r>
          </a:p>
          <a:p>
            <a:r>
              <a:rPr lang="zh-TW" altLang="en-US"/>
              <a:t>將過去演化中與生存息息相關但不再重要的行為在遊戲中表現</a:t>
            </a:r>
          </a:p>
          <a:p>
            <a:r>
              <a:rPr lang="zh-TW" altLang="en-US"/>
              <a:t>遊戲包含過去演化的殘存能力</a:t>
            </a:r>
            <a:r>
              <a:rPr lang="en-US" altLang="zh-TW"/>
              <a:t>,</a:t>
            </a:r>
            <a:r>
              <a:rPr lang="zh-TW" altLang="en-US"/>
              <a:t>所以不會有新技巧或能力出現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現代遊戲理論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/>
              <a:t>生物學理論</a:t>
            </a:r>
          </a:p>
          <a:p>
            <a:r>
              <a:rPr lang="zh-TW" altLang="en-US"/>
              <a:t>心理動力學理論</a:t>
            </a:r>
          </a:p>
          <a:p>
            <a:r>
              <a:rPr lang="zh-TW" altLang="en-US"/>
              <a:t>認知發展理論</a:t>
            </a:r>
          </a:p>
          <a:p>
            <a:r>
              <a:rPr lang="zh-TW" altLang="en-US"/>
              <a:t>社會文化理論</a:t>
            </a:r>
          </a:p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生物學理論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/>
              <a:t>演化生物學理論</a:t>
            </a:r>
          </a:p>
          <a:p>
            <a:r>
              <a:rPr lang="zh-TW" altLang="en-US"/>
              <a:t>警覺調節理論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演化生物學理論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Burghardt</a:t>
            </a:r>
            <a:r>
              <a:rPr lang="zh-TW" altLang="en-US"/>
              <a:t>認為遊戲的特徵有</a:t>
            </a:r>
          </a:p>
          <a:p>
            <a:pPr lvl="1"/>
            <a:r>
              <a:rPr lang="zh-TW" altLang="en-US"/>
              <a:t>沒有立即與生存相關的功能</a:t>
            </a:r>
          </a:p>
          <a:p>
            <a:pPr lvl="1"/>
            <a:r>
              <a:rPr lang="zh-TW" altLang="en-US"/>
              <a:t>是內在主動</a:t>
            </a:r>
            <a:r>
              <a:rPr lang="en-US" altLang="zh-TW"/>
              <a:t>.</a:t>
            </a:r>
            <a:r>
              <a:rPr lang="zh-TW" altLang="en-US"/>
              <a:t>自願想要參與，有目的性，且具有令人感到愉快的特質</a:t>
            </a:r>
          </a:p>
          <a:p>
            <a:pPr lvl="1"/>
            <a:r>
              <a:rPr lang="zh-TW" altLang="en-US"/>
              <a:t>超脫時空限制的特質</a:t>
            </a:r>
          </a:p>
          <a:p>
            <a:pPr lvl="1"/>
            <a:r>
              <a:rPr lang="zh-TW" altLang="en-US"/>
              <a:t>重複性表現，行為會不斷在遊戲中重複</a:t>
            </a:r>
          </a:p>
          <a:p>
            <a:pPr lvl="1"/>
            <a:r>
              <a:rPr lang="zh-TW" altLang="en-US"/>
              <a:t>遊戲令人放鬆</a:t>
            </a:r>
          </a:p>
          <a:p>
            <a:pPr lvl="1"/>
            <a:endParaRPr lang="zh-TW" alt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>
                <a:sym typeface="+mn-ea"/>
              </a:rPr>
              <a:t>演化生物學理論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/>
              <a:t>提升玩興的主要因素</a:t>
            </a:r>
          </a:p>
          <a:p>
            <a:pPr lvl="1"/>
            <a:r>
              <a:rPr lang="zh-TW" altLang="en-US"/>
              <a:t>精力旺盛</a:t>
            </a:r>
          </a:p>
          <a:p>
            <a:pPr lvl="1"/>
            <a:r>
              <a:rPr lang="zh-TW" altLang="en-US"/>
              <a:t>生態環境（複雜的棲息地．適合物種生存的氣候）</a:t>
            </a:r>
          </a:p>
          <a:p>
            <a:pPr lvl="1"/>
            <a:r>
              <a:rPr lang="zh-TW" altLang="en-US"/>
              <a:t>心理學及社會因素（有彈性的社會制度．需要刺激來維持適當的警醒度）</a:t>
            </a:r>
          </a:p>
          <a:p>
            <a:pPr lvl="1"/>
            <a:r>
              <a:rPr lang="zh-TW" altLang="en-US"/>
              <a:t>個體發生學（需要練習及學習）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>
                <a:sym typeface="+mn-ea"/>
              </a:rPr>
              <a:t>演化生物學理論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/>
              <a:t>三個演化階段</a:t>
            </a:r>
          </a:p>
          <a:p>
            <a:pPr lvl="1"/>
            <a:r>
              <a:rPr lang="zh-TW" altLang="en-US"/>
              <a:t>與遊戲無關事件的副作用</a:t>
            </a:r>
          </a:p>
          <a:p>
            <a:pPr lvl="1"/>
            <a:r>
              <a:rPr lang="zh-TW" altLang="en-US"/>
              <a:t>維持．精熟或發展出神經處理．體力．知覺動作協調等能力</a:t>
            </a:r>
          </a:p>
          <a:p>
            <a:pPr lvl="1"/>
            <a:r>
              <a:rPr lang="zh-TW" altLang="en-US"/>
              <a:t>產生新能力或改善能力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評分方式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期中考</a:t>
            </a:r>
            <a:r>
              <a:rPr lang="en-US" altLang="zh-TW" dirty="0"/>
              <a:t>30%</a:t>
            </a:r>
          </a:p>
          <a:p>
            <a:r>
              <a:rPr lang="zh-TW" altLang="en-US" dirty="0"/>
              <a:t>口頭報告</a:t>
            </a:r>
            <a:r>
              <a:rPr lang="en-US" altLang="zh-TW" dirty="0"/>
              <a:t>20%</a:t>
            </a:r>
          </a:p>
          <a:p>
            <a:r>
              <a:rPr lang="zh-TW" altLang="en-US" dirty="0"/>
              <a:t>期末考</a:t>
            </a:r>
            <a:r>
              <a:rPr lang="en-US" altLang="zh-TW" dirty="0"/>
              <a:t>30%</a:t>
            </a:r>
          </a:p>
          <a:p>
            <a:r>
              <a:rPr lang="zh-TW" altLang="en-US" dirty="0"/>
              <a:t>課程參與</a:t>
            </a:r>
            <a:r>
              <a:rPr lang="en-US" altLang="zh-TW" dirty="0"/>
              <a:t>20%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警覺調節理論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/>
              <a:t>遊戲及探索行為是為了滿足基本需求所衍生出來的次發性行為</a:t>
            </a:r>
          </a:p>
          <a:p>
            <a:r>
              <a:rPr lang="zh-TW" altLang="en-US">
                <a:latin typeface="Times New Roman" panose="02020603050405020304" charset="0"/>
              </a:rPr>
              <a:t>Ｂｅｒｌｙｎｅ認為遊戲和探索相關</a:t>
            </a:r>
            <a:r>
              <a:rPr lang="en-US" altLang="zh-TW">
                <a:latin typeface="Times New Roman" panose="02020603050405020304" charset="0"/>
              </a:rPr>
              <a:t>,</a:t>
            </a:r>
            <a:r>
              <a:rPr lang="zh-TW" altLang="en-US">
                <a:latin typeface="Times New Roman" panose="02020603050405020304" charset="0"/>
              </a:rPr>
              <a:t>在調節生物的警醒度</a:t>
            </a:r>
          </a:p>
          <a:p>
            <a:pPr lvl="1"/>
            <a:r>
              <a:rPr lang="zh-TW" altLang="en-US">
                <a:latin typeface="Times New Roman" panose="02020603050405020304" charset="0"/>
              </a:rPr>
              <a:t>進入陌生環境會小心探索降低因過高驚醒度所帶來的焦慮</a:t>
            </a:r>
          </a:p>
          <a:p>
            <a:pPr lvl="1"/>
            <a:r>
              <a:rPr lang="zh-TW" altLang="en-US">
                <a:latin typeface="Times New Roman" panose="02020603050405020304" charset="0"/>
              </a:rPr>
              <a:t>進入熟悉環境會為了對抗無聊出現尋求刺激的行為</a:t>
            </a:r>
          </a:p>
          <a:p>
            <a:pPr lvl="1"/>
            <a:endParaRPr lang="zh-TW" altLang="en-US">
              <a:latin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>
                <a:sym typeface="+mn-ea"/>
              </a:rPr>
              <a:t>警覺調節理論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/>
              <a:t>Ｈｕｔｔ認為</a:t>
            </a:r>
          </a:p>
          <a:p>
            <a:pPr lvl="1"/>
            <a:r>
              <a:rPr lang="zh-TW" altLang="en-US"/>
              <a:t>感覺尋求是每個人對活動喜好的個別差異</a:t>
            </a:r>
          </a:p>
          <a:p>
            <a:pPr lvl="1"/>
            <a:r>
              <a:rPr lang="zh-TW" altLang="en-US"/>
              <a:t>感覺尋求高的人喜歡餐與高危險運動．複雜抽象的藝術等</a:t>
            </a:r>
          </a:p>
          <a:p>
            <a:pPr lvl="0"/>
            <a:r>
              <a:rPr lang="zh-TW" altLang="en-US"/>
              <a:t>最近研究顯示，感覺尋求的特質與一些神經傳導物質的交互作用有關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心理動力學理論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/>
              <a:t>Ｆｒｅｕｄ假設遊戲有兩個功能</a:t>
            </a:r>
          </a:p>
          <a:p>
            <a:pPr lvl="1"/>
            <a:r>
              <a:rPr lang="zh-TW" altLang="en-US"/>
              <a:t>願望實現：藉由遊戲演出成功．有影響力的人</a:t>
            </a:r>
          </a:p>
          <a:p>
            <a:pPr lvl="1"/>
            <a:r>
              <a:rPr lang="zh-TW" altLang="en-US"/>
              <a:t>對傷痛事件能夠釋懷：藉由遊戲扮演曾經是傷痛事件中受害者的腳色</a:t>
            </a:r>
          </a:p>
          <a:p>
            <a:pPr lvl="0"/>
            <a:r>
              <a:rPr lang="zh-TW" altLang="en-US"/>
              <a:t>Ｅｒｉｋｓｏｎ在遊戲中孩子可以創造一個環境</a:t>
            </a:r>
            <a:r>
              <a:rPr lang="en-US" altLang="zh-TW"/>
              <a:t>,</a:t>
            </a:r>
            <a:r>
              <a:rPr lang="zh-TW" altLang="en-US"/>
              <a:t>讓它們處理焦慮與不確定感</a:t>
            </a:r>
            <a:r>
              <a:rPr lang="en-US" altLang="zh-TW"/>
              <a:t>,</a:t>
            </a:r>
            <a:r>
              <a:rPr lang="zh-TW" altLang="en-US"/>
              <a:t>能夠成功掌握現實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play</a:t>
            </a:r>
            <a:r>
              <a:rPr lang="zh-TW" altLang="en-US" dirty="0"/>
              <a:t>跟 </a:t>
            </a:r>
            <a:r>
              <a:rPr lang="en-US" altLang="zh-TW" dirty="0"/>
              <a:t>OT</a:t>
            </a:r>
            <a:r>
              <a:rPr lang="zh-TW" altLang="en-US" dirty="0"/>
              <a:t>的關係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職能治療師將工作</a:t>
            </a:r>
            <a:r>
              <a:rPr lang="en-US" altLang="zh-TW" dirty="0"/>
              <a:t>.</a:t>
            </a:r>
            <a:r>
              <a:rPr lang="zh-TW" altLang="en-US" dirty="0"/>
              <a:t>自我照顧</a:t>
            </a:r>
            <a:r>
              <a:rPr lang="en-US" altLang="zh-TW" dirty="0"/>
              <a:t>.</a:t>
            </a:r>
            <a:r>
              <a:rPr lang="zh-TW" altLang="en-US" dirty="0"/>
              <a:t>休閒</a:t>
            </a:r>
            <a:r>
              <a:rPr lang="en-US" altLang="zh-TW" dirty="0"/>
              <a:t>.</a:t>
            </a:r>
            <a:r>
              <a:rPr lang="zh-TW" altLang="en-US" dirty="0"/>
              <a:t>遊戲等視為人類很重要的職能活動</a:t>
            </a:r>
            <a:endParaRPr lang="en-US" altLang="zh-TW" dirty="0"/>
          </a:p>
          <a:p>
            <a:r>
              <a:rPr lang="zh-TW" altLang="en-US" dirty="0"/>
              <a:t>遊戲在職能治療中的功能</a:t>
            </a:r>
            <a:endParaRPr lang="en-US" altLang="zh-TW" dirty="0"/>
          </a:p>
          <a:p>
            <a:pPr lvl="1"/>
            <a:r>
              <a:rPr lang="zh-TW" altLang="en-US" dirty="0"/>
              <a:t>消遣</a:t>
            </a:r>
            <a:r>
              <a:rPr lang="en-US" altLang="zh-TW" dirty="0"/>
              <a:t>.</a:t>
            </a:r>
            <a:r>
              <a:rPr lang="zh-TW" altLang="en-US" dirty="0"/>
              <a:t>發展技巧</a:t>
            </a:r>
            <a:r>
              <a:rPr lang="en-US" altLang="zh-TW" dirty="0"/>
              <a:t>.</a:t>
            </a:r>
            <a:r>
              <a:rPr lang="zh-TW" altLang="en-US" dirty="0"/>
              <a:t>矯正等</a:t>
            </a:r>
            <a:endParaRPr lang="en-US" altLang="zh-TW" dirty="0"/>
          </a:p>
          <a:p>
            <a:r>
              <a:rPr lang="zh-TW" altLang="en-US" dirty="0"/>
              <a:t>職能治療師從遊戲中觀察孩子的發展</a:t>
            </a:r>
            <a:endParaRPr lang="en-US" altLang="zh-TW" dirty="0"/>
          </a:p>
          <a:p>
            <a:r>
              <a:rPr lang="zh-TW" altLang="en-US" dirty="0"/>
              <a:t>職能治療師將遊戲作為治療媒介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介入治療中的遊戲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自由遊戲</a:t>
            </a:r>
            <a:endParaRPr lang="en-US" altLang="zh-TW" dirty="0"/>
          </a:p>
          <a:p>
            <a:pPr lvl="1"/>
            <a:r>
              <a:rPr lang="zh-TW" altLang="en-US" dirty="0"/>
              <a:t>內在驅動的</a:t>
            </a:r>
            <a:r>
              <a:rPr lang="en-US" altLang="zh-TW" dirty="0"/>
              <a:t>.</a:t>
            </a:r>
            <a:r>
              <a:rPr lang="zh-TW" altLang="en-US" dirty="0"/>
              <a:t>有趣的</a:t>
            </a:r>
            <a:r>
              <a:rPr lang="en-US" altLang="zh-TW" dirty="0"/>
              <a:t>.</a:t>
            </a:r>
            <a:r>
              <a:rPr lang="zh-TW" altLang="en-US" dirty="0"/>
              <a:t>是為了遊戲本身的緣故而執行</a:t>
            </a:r>
            <a:endParaRPr lang="en-US" altLang="zh-TW" dirty="0"/>
          </a:p>
          <a:p>
            <a:pPr lvl="1"/>
            <a:r>
              <a:rPr lang="zh-TW" altLang="en-US" dirty="0"/>
              <a:t>兒童會主導遊戲</a:t>
            </a:r>
            <a:endParaRPr lang="en-US" altLang="zh-TW" dirty="0"/>
          </a:p>
          <a:p>
            <a:r>
              <a:rPr lang="zh-TW" altLang="en-US" dirty="0"/>
              <a:t>治療性遊戲</a:t>
            </a:r>
            <a:endParaRPr lang="en-US" altLang="zh-TW" dirty="0"/>
          </a:p>
          <a:p>
            <a:pPr lvl="1"/>
            <a:r>
              <a:rPr lang="zh-TW" altLang="en-US" dirty="0"/>
              <a:t>目標與目的由治療師與家長建構</a:t>
            </a:r>
            <a:endParaRPr lang="en-US" altLang="zh-TW" dirty="0"/>
          </a:p>
          <a:p>
            <a:pPr lvl="1"/>
            <a:r>
              <a:rPr lang="zh-TW" altLang="en-US" dirty="0"/>
              <a:t>但當外在限制加諸遊戲時</a:t>
            </a:r>
            <a:r>
              <a:rPr lang="en-US" altLang="zh-TW" dirty="0"/>
              <a:t>,</a:t>
            </a:r>
            <a:r>
              <a:rPr lang="zh-TW" altLang="en-US" dirty="0"/>
              <a:t>遊戲變成工作</a:t>
            </a:r>
            <a:r>
              <a:rPr lang="en-US" altLang="zh-TW" dirty="0">
                <a:sym typeface="Wingdings" panose="05000000000000000000" pitchFamily="2" charset="2"/>
              </a:rPr>
              <a:t></a:t>
            </a:r>
            <a:r>
              <a:rPr lang="zh-TW" altLang="en-US" dirty="0">
                <a:sym typeface="Wingdings" panose="05000000000000000000" pitchFamily="2" charset="2"/>
              </a:rPr>
              <a:t>要讓兒童感覺到是它們在選擇或是主導遊戲的進行</a:t>
            </a:r>
            <a:endParaRPr lang="en-US" altLang="zh-TW" dirty="0"/>
          </a:p>
          <a:p>
            <a:pPr lvl="1"/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甚麼是遊戲</a:t>
            </a:r>
            <a:r>
              <a:rPr lang="en-US" altLang="zh-TW" dirty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從形式上</a:t>
            </a:r>
            <a:endParaRPr lang="en-US" altLang="zh-TW" dirty="0"/>
          </a:p>
          <a:p>
            <a:pPr lvl="1"/>
            <a:r>
              <a:rPr lang="zh-TW" altLang="en-US" dirty="0"/>
              <a:t>遊戲是</a:t>
            </a:r>
            <a:r>
              <a:rPr lang="zh-TW" altLang="en-US" smtClean="0"/>
              <a:t>兒童參與的</a:t>
            </a:r>
            <a:r>
              <a:rPr lang="zh-TW" altLang="en-US" dirty="0"/>
              <a:t>一種活動類別</a:t>
            </a:r>
            <a:endParaRPr lang="en-US" altLang="zh-TW" dirty="0"/>
          </a:p>
          <a:p>
            <a:pPr lvl="1"/>
            <a:r>
              <a:rPr lang="zh-TW" altLang="en-US" dirty="0"/>
              <a:t>包括遊戲競賽</a:t>
            </a:r>
            <a:r>
              <a:rPr lang="en-US" altLang="zh-TW" dirty="0"/>
              <a:t>.</a:t>
            </a:r>
            <a:r>
              <a:rPr lang="zh-TW" altLang="en-US" dirty="0"/>
              <a:t>建設與建構</a:t>
            </a:r>
            <a:r>
              <a:rPr lang="en-US" altLang="zh-TW" dirty="0"/>
              <a:t>.</a:t>
            </a:r>
            <a:r>
              <a:rPr lang="zh-TW" altLang="en-US" dirty="0"/>
              <a:t>社交遊戲</a:t>
            </a:r>
            <a:r>
              <a:rPr lang="en-US" altLang="zh-TW" dirty="0"/>
              <a:t>.</a:t>
            </a:r>
            <a:r>
              <a:rPr lang="zh-TW" altLang="en-US" dirty="0"/>
              <a:t>假裝</a:t>
            </a:r>
            <a:r>
              <a:rPr lang="en-US" altLang="zh-TW" dirty="0"/>
              <a:t>.</a:t>
            </a:r>
            <a:r>
              <a:rPr lang="zh-TW" altLang="en-US" dirty="0"/>
              <a:t>感覺動作遊戲</a:t>
            </a:r>
            <a:r>
              <a:rPr lang="en-US" altLang="zh-TW" dirty="0"/>
              <a:t>.</a:t>
            </a:r>
            <a:r>
              <a:rPr lang="zh-TW" altLang="en-US" dirty="0"/>
              <a:t>象徵性遊戲或戲劇遊戲</a:t>
            </a:r>
            <a:endParaRPr lang="en-US" altLang="zh-TW" dirty="0"/>
          </a:p>
          <a:p>
            <a:pPr lvl="1"/>
            <a:r>
              <a:rPr lang="zh-TW" altLang="en-US" dirty="0"/>
              <a:t>隨著時間以及發展狀況而有所改變</a:t>
            </a:r>
            <a:endParaRPr lang="en-US" altLang="zh-TW" dirty="0"/>
          </a:p>
          <a:p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甚麼是遊戲</a:t>
            </a:r>
            <a:r>
              <a:rPr lang="en-US" altLang="zh-TW" dirty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TW" dirty="0"/>
          </a:p>
          <a:p>
            <a:r>
              <a:rPr lang="en-US" altLang="zh-TW" dirty="0" err="1"/>
              <a:t>Budy</a:t>
            </a:r>
            <a:r>
              <a:rPr lang="zh-TW" altLang="en-US" dirty="0"/>
              <a:t>認為玩興是連續性的</a:t>
            </a:r>
            <a:endParaRPr lang="en-US" altLang="zh-TW" dirty="0"/>
          </a:p>
          <a:p>
            <a:r>
              <a:rPr lang="zh-TW" altLang="en-US" dirty="0"/>
              <a:t>玩興是孩子與環境之間的交易</a:t>
            </a:r>
            <a:r>
              <a:rPr lang="en-US" altLang="zh-TW" dirty="0"/>
              <a:t>,</a:t>
            </a:r>
            <a:r>
              <a:rPr lang="zh-TW" altLang="en-US" dirty="0"/>
              <a:t>它必須是有</a:t>
            </a:r>
            <a:r>
              <a:rPr lang="zh-TW" altLang="en-US" dirty="0">
                <a:solidFill>
                  <a:srgbClr val="FF0000"/>
                </a:solidFill>
              </a:rPr>
              <a:t>內在動機</a:t>
            </a:r>
            <a:r>
              <a:rPr lang="zh-TW" altLang="en-US" dirty="0"/>
              <a:t>的</a:t>
            </a:r>
            <a:r>
              <a:rPr lang="en-US" altLang="zh-TW" dirty="0"/>
              <a:t>.</a:t>
            </a:r>
            <a:r>
              <a:rPr lang="zh-TW" altLang="en-US" dirty="0">
                <a:solidFill>
                  <a:srgbClr val="FF0000"/>
                </a:solidFill>
              </a:rPr>
              <a:t>內在控制</a:t>
            </a:r>
            <a:r>
              <a:rPr lang="zh-TW" altLang="en-US" dirty="0"/>
              <a:t>以及</a:t>
            </a:r>
            <a:r>
              <a:rPr lang="zh-TW" altLang="en-US" dirty="0">
                <a:solidFill>
                  <a:srgbClr val="FF0000"/>
                </a:solidFill>
              </a:rPr>
              <a:t>不受現實所限制</a:t>
            </a:r>
            <a:r>
              <a:rPr lang="zh-TW" altLang="en-US" dirty="0"/>
              <a:t>的</a:t>
            </a:r>
            <a:endParaRPr lang="en-US" altLang="zh-TW" dirty="0"/>
          </a:p>
          <a:p>
            <a:r>
              <a:rPr lang="zh-TW" altLang="en-US" dirty="0"/>
              <a:t>玩興多與少取決於這三項的程度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4664"/>
            <a:ext cx="9146343" cy="59296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內在動機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Neumann:</a:t>
            </a:r>
            <a:r>
              <a:rPr lang="zh-TW" altLang="en-US" dirty="0"/>
              <a:t>遊戲者有自我動機</a:t>
            </a:r>
            <a:r>
              <a:rPr lang="en-US" altLang="zh-TW" dirty="0"/>
              <a:t>,</a:t>
            </a:r>
            <a:r>
              <a:rPr lang="zh-TW" altLang="en-US" dirty="0"/>
              <a:t>關注活動中的目的與過程</a:t>
            </a:r>
            <a:endParaRPr lang="en-US" altLang="zh-TW" dirty="0"/>
          </a:p>
          <a:p>
            <a:r>
              <a:rPr lang="en-US" altLang="zh-TW" dirty="0"/>
              <a:t>Levy:</a:t>
            </a:r>
            <a:r>
              <a:rPr lang="zh-TW" altLang="zh-TW" dirty="0"/>
              <a:t>參與源於人或活動的動力</a:t>
            </a:r>
            <a:r>
              <a:rPr lang="en-US" altLang="zh-TW" dirty="0"/>
              <a:t>,</a:t>
            </a:r>
            <a:r>
              <a:rPr lang="zh-TW" altLang="en-US" dirty="0"/>
              <a:t>其獎賞來自於之間的交易</a:t>
            </a:r>
            <a:endParaRPr lang="en-US" altLang="zh-TW" dirty="0"/>
          </a:p>
          <a:p>
            <a:r>
              <a:rPr lang="zh-TW" altLang="en-US" dirty="0"/>
              <a:t> 遊戲不是只特定在遊戲的結果</a:t>
            </a:r>
            <a:r>
              <a:rPr lang="en-US" altLang="zh-TW" dirty="0"/>
              <a:t>,</a:t>
            </a:r>
            <a:r>
              <a:rPr lang="zh-TW" altLang="en-US" dirty="0"/>
              <a:t>也不是在於最終的獲得</a:t>
            </a:r>
            <a:r>
              <a:rPr lang="en-US" altLang="zh-TW" dirty="0"/>
              <a:t>,</a:t>
            </a:r>
            <a:r>
              <a:rPr lang="zh-TW" altLang="en-US" dirty="0"/>
              <a:t>玩家應更關心活動的過程</a:t>
            </a:r>
            <a:endParaRPr lang="en-US" altLang="zh-TW" dirty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1362</Words>
  <Application>Microsoft Office PowerPoint</Application>
  <PresentationFormat>如螢幕大小 (4:3)</PresentationFormat>
  <Paragraphs>168</Paragraphs>
  <Slides>32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32</vt:i4>
      </vt:variant>
    </vt:vector>
  </HeadingPairs>
  <TitlesOfParts>
    <vt:vector size="38" baseType="lpstr">
      <vt:lpstr>新細明體</vt:lpstr>
      <vt:lpstr>Arial</vt:lpstr>
      <vt:lpstr>Calibri</vt:lpstr>
      <vt:lpstr>Times New Roman</vt:lpstr>
      <vt:lpstr>Wingdings</vt:lpstr>
      <vt:lpstr>Office 佈景主題</vt:lpstr>
      <vt:lpstr>職能治療技術學實習(2)</vt:lpstr>
      <vt:lpstr>課程進度</vt:lpstr>
      <vt:lpstr>評分方式</vt:lpstr>
      <vt:lpstr>play跟 OT的關係</vt:lpstr>
      <vt:lpstr>介入治療中的遊戲</vt:lpstr>
      <vt:lpstr>甚麼是遊戲?</vt:lpstr>
      <vt:lpstr>甚麼是遊戲?</vt:lpstr>
      <vt:lpstr>PowerPoint 簡報</vt:lpstr>
      <vt:lpstr>內在動機</vt:lpstr>
      <vt:lpstr>Suspension of reality(懸置的現實.超越現實)</vt:lpstr>
      <vt:lpstr>內在控制</vt:lpstr>
      <vt:lpstr>PowerPoint 簡報</vt:lpstr>
      <vt:lpstr>甚麼是遊戲?</vt:lpstr>
      <vt:lpstr>遊戲的發展</vt:lpstr>
      <vt:lpstr>遊戲的發展</vt:lpstr>
      <vt:lpstr>遊戲的發展</vt:lpstr>
      <vt:lpstr>遊戲的發展</vt:lpstr>
      <vt:lpstr>Takata的遊戲分類</vt:lpstr>
      <vt:lpstr>遊戲理論</vt:lpstr>
      <vt:lpstr>傳統遊戲理論</vt:lpstr>
      <vt:lpstr>精力過剩理論</vt:lpstr>
      <vt:lpstr>休閒或放鬆理論</vt:lpstr>
      <vt:lpstr>練習理論</vt:lpstr>
      <vt:lpstr>重演化論</vt:lpstr>
      <vt:lpstr>現代遊戲理論</vt:lpstr>
      <vt:lpstr>生物學理論</vt:lpstr>
      <vt:lpstr>演化生物學理論</vt:lpstr>
      <vt:lpstr>演化生物學理論</vt:lpstr>
      <vt:lpstr>演化生物學理論</vt:lpstr>
      <vt:lpstr>警覺調節理論</vt:lpstr>
      <vt:lpstr>警覺調節理論</vt:lpstr>
      <vt:lpstr>心理動力學理論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職能治療技術學實習(2)</dc:title>
  <dc:creator>Michelle Hsu</dc:creator>
  <cp:lastModifiedBy>慧珊 羅</cp:lastModifiedBy>
  <cp:revision>44</cp:revision>
  <cp:lastPrinted>2018-09-17T12:33:00Z</cp:lastPrinted>
  <dcterms:created xsi:type="dcterms:W3CDTF">2018-09-17T09:45:00Z</dcterms:created>
  <dcterms:modified xsi:type="dcterms:W3CDTF">2018-10-01T14:03:34Z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1033-10.2.0.5824</vt:lpwstr>
  </property>
</Properties>
</file>