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63" r:id="rId5"/>
    <p:sldId id="257" r:id="rId6"/>
    <p:sldId id="258" r:id="rId7"/>
    <p:sldId id="264" r:id="rId8"/>
    <p:sldId id="265" r:id="rId9"/>
    <p:sldId id="266" r:id="rId10"/>
    <p:sldId id="267" r:id="rId11"/>
    <p:sldId id="260" r:id="rId12"/>
    <p:sldId id="268" r:id="rId13"/>
    <p:sldId id="269" r:id="rId14"/>
    <p:sldId id="270" r:id="rId15"/>
    <p:sldId id="271" r:id="rId16"/>
    <p:sldId id="272" r:id="rId17"/>
    <p:sldId id="274" r:id="rId18"/>
    <p:sldId id="275" r:id="rId19"/>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6F1259B0-EBDC-477F-ABD3-29397552AE2D}" type="datetimeFigureOut">
              <a:rPr lang="zh-TW" altLang="en-US" smtClean="0"/>
              <a:t>2018/10/3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ED51E35-D9C1-4006-A4A3-1573B2E3CD6C}" type="slidenum">
              <a:rPr lang="zh-TW" altLang="en-US" smtClean="0"/>
              <a:t>‹#›</a:t>
            </a:fld>
            <a:endParaRPr lang="zh-TW" altLang="en-US"/>
          </a:p>
        </p:txBody>
      </p:sp>
    </p:spTree>
    <p:extLst>
      <p:ext uri="{BB962C8B-B14F-4D97-AF65-F5344CB8AC3E}">
        <p14:creationId xmlns:p14="http://schemas.microsoft.com/office/powerpoint/2010/main" val="2289254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F1259B0-EBDC-477F-ABD3-29397552AE2D}" type="datetimeFigureOut">
              <a:rPr lang="zh-TW" altLang="en-US" smtClean="0"/>
              <a:t>2018/10/3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ED51E35-D9C1-4006-A4A3-1573B2E3CD6C}" type="slidenum">
              <a:rPr lang="zh-TW" altLang="en-US" smtClean="0"/>
              <a:t>‹#›</a:t>
            </a:fld>
            <a:endParaRPr lang="zh-TW" altLang="en-US"/>
          </a:p>
        </p:txBody>
      </p:sp>
    </p:spTree>
    <p:extLst>
      <p:ext uri="{BB962C8B-B14F-4D97-AF65-F5344CB8AC3E}">
        <p14:creationId xmlns:p14="http://schemas.microsoft.com/office/powerpoint/2010/main" val="3190129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F1259B0-EBDC-477F-ABD3-29397552AE2D}" type="datetimeFigureOut">
              <a:rPr lang="zh-TW" altLang="en-US" smtClean="0"/>
              <a:t>2018/10/3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ED51E35-D9C1-4006-A4A3-1573B2E3CD6C}" type="slidenum">
              <a:rPr lang="zh-TW" altLang="en-US" smtClean="0"/>
              <a:t>‹#›</a:t>
            </a:fld>
            <a:endParaRPr lang="zh-TW" altLang="en-US"/>
          </a:p>
        </p:txBody>
      </p:sp>
    </p:spTree>
    <p:extLst>
      <p:ext uri="{BB962C8B-B14F-4D97-AF65-F5344CB8AC3E}">
        <p14:creationId xmlns:p14="http://schemas.microsoft.com/office/powerpoint/2010/main" val="3495578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6F1259B0-EBDC-477F-ABD3-29397552AE2D}" type="datetimeFigureOut">
              <a:rPr lang="zh-TW" altLang="en-US" smtClean="0"/>
              <a:t>2018/10/3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ED51E35-D9C1-4006-A4A3-1573B2E3CD6C}" type="slidenum">
              <a:rPr lang="zh-TW" altLang="en-US" smtClean="0"/>
              <a:t>‹#›</a:t>
            </a:fld>
            <a:endParaRPr lang="zh-TW" altLang="en-US"/>
          </a:p>
        </p:txBody>
      </p:sp>
    </p:spTree>
    <p:extLst>
      <p:ext uri="{BB962C8B-B14F-4D97-AF65-F5344CB8AC3E}">
        <p14:creationId xmlns:p14="http://schemas.microsoft.com/office/powerpoint/2010/main" val="2436916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日期版面配置區 3"/>
          <p:cNvSpPr>
            <a:spLocks noGrp="1"/>
          </p:cNvSpPr>
          <p:nvPr>
            <p:ph type="dt" sz="half" idx="10"/>
          </p:nvPr>
        </p:nvSpPr>
        <p:spPr/>
        <p:txBody>
          <a:bodyPr/>
          <a:lstStyle/>
          <a:p>
            <a:fld id="{6F1259B0-EBDC-477F-ABD3-29397552AE2D}" type="datetimeFigureOut">
              <a:rPr lang="zh-TW" altLang="en-US" smtClean="0"/>
              <a:t>2018/10/3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3ED51E35-D9C1-4006-A4A3-1573B2E3CD6C}" type="slidenum">
              <a:rPr lang="zh-TW" altLang="en-US" smtClean="0"/>
              <a:t>‹#›</a:t>
            </a:fld>
            <a:endParaRPr lang="zh-TW" altLang="en-US"/>
          </a:p>
        </p:txBody>
      </p:sp>
    </p:spTree>
    <p:extLst>
      <p:ext uri="{BB962C8B-B14F-4D97-AF65-F5344CB8AC3E}">
        <p14:creationId xmlns:p14="http://schemas.microsoft.com/office/powerpoint/2010/main" val="1463834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6F1259B0-EBDC-477F-ABD3-29397552AE2D}" type="datetimeFigureOut">
              <a:rPr lang="zh-TW" altLang="en-US" smtClean="0"/>
              <a:t>2018/10/3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ED51E35-D9C1-4006-A4A3-1573B2E3CD6C}" type="slidenum">
              <a:rPr lang="zh-TW" altLang="en-US" smtClean="0"/>
              <a:t>‹#›</a:t>
            </a:fld>
            <a:endParaRPr lang="zh-TW" altLang="en-US"/>
          </a:p>
        </p:txBody>
      </p:sp>
    </p:spTree>
    <p:extLst>
      <p:ext uri="{BB962C8B-B14F-4D97-AF65-F5344CB8AC3E}">
        <p14:creationId xmlns:p14="http://schemas.microsoft.com/office/powerpoint/2010/main" val="284774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6F1259B0-EBDC-477F-ABD3-29397552AE2D}" type="datetimeFigureOut">
              <a:rPr lang="zh-TW" altLang="en-US" smtClean="0"/>
              <a:t>2018/10/3</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3ED51E35-D9C1-4006-A4A3-1573B2E3CD6C}" type="slidenum">
              <a:rPr lang="zh-TW" altLang="en-US" smtClean="0"/>
              <a:t>‹#›</a:t>
            </a:fld>
            <a:endParaRPr lang="zh-TW" altLang="en-US"/>
          </a:p>
        </p:txBody>
      </p:sp>
    </p:spTree>
    <p:extLst>
      <p:ext uri="{BB962C8B-B14F-4D97-AF65-F5344CB8AC3E}">
        <p14:creationId xmlns:p14="http://schemas.microsoft.com/office/powerpoint/2010/main" val="3208517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6F1259B0-EBDC-477F-ABD3-29397552AE2D}" type="datetimeFigureOut">
              <a:rPr lang="zh-TW" altLang="en-US" smtClean="0"/>
              <a:t>2018/10/3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3ED51E35-D9C1-4006-A4A3-1573B2E3CD6C}" type="slidenum">
              <a:rPr lang="zh-TW" altLang="en-US" smtClean="0"/>
              <a:t>‹#›</a:t>
            </a:fld>
            <a:endParaRPr lang="zh-TW" altLang="en-US"/>
          </a:p>
        </p:txBody>
      </p:sp>
    </p:spTree>
    <p:extLst>
      <p:ext uri="{BB962C8B-B14F-4D97-AF65-F5344CB8AC3E}">
        <p14:creationId xmlns:p14="http://schemas.microsoft.com/office/powerpoint/2010/main" val="2918229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6F1259B0-EBDC-477F-ABD3-29397552AE2D}" type="datetimeFigureOut">
              <a:rPr lang="zh-TW" altLang="en-US" smtClean="0"/>
              <a:t>2018/10/3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3ED51E35-D9C1-4006-A4A3-1573B2E3CD6C}" type="slidenum">
              <a:rPr lang="zh-TW" altLang="en-US" smtClean="0"/>
              <a:t>‹#›</a:t>
            </a:fld>
            <a:endParaRPr lang="zh-TW" altLang="en-US"/>
          </a:p>
        </p:txBody>
      </p:sp>
    </p:spTree>
    <p:extLst>
      <p:ext uri="{BB962C8B-B14F-4D97-AF65-F5344CB8AC3E}">
        <p14:creationId xmlns:p14="http://schemas.microsoft.com/office/powerpoint/2010/main" val="2170178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6F1259B0-EBDC-477F-ABD3-29397552AE2D}" type="datetimeFigureOut">
              <a:rPr lang="zh-TW" altLang="en-US" smtClean="0"/>
              <a:t>2018/10/3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ED51E35-D9C1-4006-A4A3-1573B2E3CD6C}" type="slidenum">
              <a:rPr lang="zh-TW" altLang="en-US" smtClean="0"/>
              <a:t>‹#›</a:t>
            </a:fld>
            <a:endParaRPr lang="zh-TW" altLang="en-US"/>
          </a:p>
        </p:txBody>
      </p:sp>
    </p:spTree>
    <p:extLst>
      <p:ext uri="{BB962C8B-B14F-4D97-AF65-F5344CB8AC3E}">
        <p14:creationId xmlns:p14="http://schemas.microsoft.com/office/powerpoint/2010/main" val="2834365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6F1259B0-EBDC-477F-ABD3-29397552AE2D}" type="datetimeFigureOut">
              <a:rPr lang="zh-TW" altLang="en-US" smtClean="0"/>
              <a:t>2018/10/3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3ED51E35-D9C1-4006-A4A3-1573B2E3CD6C}" type="slidenum">
              <a:rPr lang="zh-TW" altLang="en-US" smtClean="0"/>
              <a:t>‹#›</a:t>
            </a:fld>
            <a:endParaRPr lang="zh-TW" altLang="en-US"/>
          </a:p>
        </p:txBody>
      </p:sp>
    </p:spTree>
    <p:extLst>
      <p:ext uri="{BB962C8B-B14F-4D97-AF65-F5344CB8AC3E}">
        <p14:creationId xmlns:p14="http://schemas.microsoft.com/office/powerpoint/2010/main" val="3473491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1259B0-EBDC-477F-ABD3-29397552AE2D}" type="datetimeFigureOut">
              <a:rPr lang="zh-TW" altLang="en-US" smtClean="0"/>
              <a:t>2018/10/3</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D51E35-D9C1-4006-A4A3-1573B2E3CD6C}" type="slidenum">
              <a:rPr lang="zh-TW" altLang="en-US" smtClean="0"/>
              <a:t>‹#›</a:t>
            </a:fld>
            <a:endParaRPr lang="zh-TW" altLang="en-US"/>
          </a:p>
        </p:txBody>
      </p:sp>
    </p:spTree>
    <p:extLst>
      <p:ext uri="{BB962C8B-B14F-4D97-AF65-F5344CB8AC3E}">
        <p14:creationId xmlns:p14="http://schemas.microsoft.com/office/powerpoint/2010/main" val="1013471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smtClean="0"/>
              <a:t>上肢副木功能評估</a:t>
            </a:r>
            <a:endParaRPr lang="zh-TW" altLang="en-US" dirty="0"/>
          </a:p>
        </p:txBody>
      </p:sp>
      <p:sp>
        <p:nvSpPr>
          <p:cNvPr id="3" name="副標題 2"/>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170336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t>皮膚</a:t>
            </a:r>
            <a:endParaRPr lang="zh-TW" altLang="en-US" dirty="0"/>
          </a:p>
        </p:txBody>
      </p:sp>
      <p:sp>
        <p:nvSpPr>
          <p:cNvPr id="3" name="內容版面配置區 2"/>
          <p:cNvSpPr>
            <a:spLocks noGrp="1"/>
          </p:cNvSpPr>
          <p:nvPr>
            <p:ph idx="1"/>
          </p:nvPr>
        </p:nvSpPr>
        <p:spPr/>
        <p:txBody>
          <a:bodyPr>
            <a:normAutofit/>
          </a:bodyPr>
          <a:lstStyle/>
          <a:p>
            <a:r>
              <a:rPr lang="zh-TW" altLang="en-US" dirty="0"/>
              <a:t>徹底檢查四肢的表面狀況和輪廓有助於定義病理並</a:t>
            </a:r>
            <a:r>
              <a:rPr lang="zh-TW" altLang="en-US" dirty="0" smtClean="0"/>
              <a:t>影響副木配戴</a:t>
            </a:r>
            <a:endParaRPr lang="en-US" altLang="zh-TW" dirty="0" smtClean="0"/>
          </a:p>
          <a:p>
            <a:r>
              <a:rPr lang="zh-TW" altLang="en-US" dirty="0"/>
              <a:t>跟</a:t>
            </a:r>
            <a:r>
              <a:rPr lang="zh-TW" altLang="en-US" dirty="0" smtClean="0"/>
              <a:t>神經</a:t>
            </a:r>
            <a:r>
              <a:rPr lang="zh-TW" altLang="en-US" dirty="0"/>
              <a:t>血管狀態</a:t>
            </a:r>
            <a:r>
              <a:rPr lang="zh-TW" altLang="en-US" dirty="0" smtClean="0"/>
              <a:t>，皮膚組織的生長狀況等密切相關的是膚色</a:t>
            </a:r>
            <a:r>
              <a:rPr lang="zh-TW" altLang="en-US" dirty="0"/>
              <a:t>，溫度</a:t>
            </a:r>
            <a:r>
              <a:rPr lang="zh-TW" altLang="en-US" dirty="0" smtClean="0"/>
              <a:t>，質地和濕度</a:t>
            </a:r>
            <a:endParaRPr lang="en-US" altLang="zh-TW" dirty="0" smtClean="0"/>
          </a:p>
          <a:p>
            <a:r>
              <a:rPr lang="zh-TW" altLang="en-US" dirty="0" smtClean="0"/>
              <a:t>要去注意輪廓</a:t>
            </a:r>
            <a:r>
              <a:rPr lang="zh-TW" altLang="en-US" dirty="0"/>
              <a:t>，</a:t>
            </a:r>
            <a:r>
              <a:rPr lang="zh-TW" altLang="en-US" dirty="0" smtClean="0"/>
              <a:t>包括有無萎縮</a:t>
            </a:r>
            <a:r>
              <a:rPr lang="zh-TW" altLang="en-US" dirty="0"/>
              <a:t>，組織缺損，瘢痕形成，局部腫脹，全身</a:t>
            </a:r>
            <a:r>
              <a:rPr lang="zh-TW" altLang="en-US" dirty="0" smtClean="0"/>
              <a:t>性水腫</a:t>
            </a:r>
            <a:r>
              <a:rPr lang="zh-TW" altLang="en-US" dirty="0"/>
              <a:t>，異常腫塊或突出</a:t>
            </a:r>
            <a:r>
              <a:rPr lang="zh-TW" altLang="en-US" dirty="0" smtClean="0"/>
              <a:t>。</a:t>
            </a:r>
            <a:endParaRPr lang="en-US" altLang="zh-TW" dirty="0" smtClean="0"/>
          </a:p>
          <a:p>
            <a:r>
              <a:rPr lang="zh-TW" altLang="en-US" dirty="0"/>
              <a:t>皮膚</a:t>
            </a:r>
            <a:r>
              <a:rPr lang="zh-TW" altLang="en-US" dirty="0" smtClean="0"/>
              <a:t>皺褶也提供了一些指引</a:t>
            </a:r>
            <a:r>
              <a:rPr lang="en-US" altLang="zh-TW" dirty="0" smtClean="0"/>
              <a:t>,</a:t>
            </a:r>
            <a:r>
              <a:rPr lang="zh-TW" altLang="en-US" dirty="0" smtClean="0"/>
              <a:t>如關節附近沒有皺褶</a:t>
            </a:r>
            <a:r>
              <a:rPr lang="en-US" altLang="zh-TW" dirty="0" smtClean="0"/>
              <a:t>,</a:t>
            </a:r>
            <a:r>
              <a:rPr lang="zh-TW" altLang="en-US" dirty="0" smtClean="0"/>
              <a:t>可能代表那邊的關節動作缺失或是有發炎</a:t>
            </a:r>
            <a:endParaRPr lang="en-US" altLang="zh-TW" dirty="0" smtClean="0"/>
          </a:p>
        </p:txBody>
      </p:sp>
    </p:spTree>
    <p:extLst>
      <p:ext uri="{BB962C8B-B14F-4D97-AF65-F5344CB8AC3E}">
        <p14:creationId xmlns:p14="http://schemas.microsoft.com/office/powerpoint/2010/main" val="2744599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t>皮膚</a:t>
            </a:r>
            <a:endParaRPr lang="zh-TW" altLang="en-US" dirty="0"/>
          </a:p>
        </p:txBody>
      </p:sp>
      <p:sp>
        <p:nvSpPr>
          <p:cNvPr id="3" name="內容版面配置區 2"/>
          <p:cNvSpPr>
            <a:spLocks noGrp="1"/>
          </p:cNvSpPr>
          <p:nvPr>
            <p:ph idx="1"/>
          </p:nvPr>
        </p:nvSpPr>
        <p:spPr/>
        <p:txBody>
          <a:bodyPr/>
          <a:lstStyle/>
          <a:p>
            <a:r>
              <a:rPr lang="zh-TW" altLang="en-US" dirty="0"/>
              <a:t>由於任何副木的應用，無論設計得多好，都會對下面的皮膚表面產生壓力和剪切力，因此必須仔細評估組織脆性，特別是在疤痕或嫁接區域</a:t>
            </a:r>
            <a:r>
              <a:rPr lang="zh-TW" altLang="en-US" dirty="0" smtClean="0"/>
              <a:t>。</a:t>
            </a:r>
            <a:endParaRPr lang="en-US" altLang="zh-TW" dirty="0" smtClean="0"/>
          </a:p>
          <a:p>
            <a:r>
              <a:rPr lang="zh-TW" altLang="en-US" dirty="0" smtClean="0"/>
              <a:t>設計副</a:t>
            </a:r>
            <a:r>
              <a:rPr lang="zh-TW" altLang="en-US" dirty="0"/>
              <a:t>木</a:t>
            </a:r>
            <a:r>
              <a:rPr lang="zh-TW" altLang="en-US" dirty="0" smtClean="0"/>
              <a:t>，應要不會</a:t>
            </a:r>
            <a:r>
              <a:rPr lang="zh-TW" altLang="en-US" dirty="0"/>
              <a:t>危害正常結構，癒合結構或可疑生存能力的組織。在邊緣情況下應避免</a:t>
            </a:r>
            <a:r>
              <a:rPr lang="zh-TW" altLang="en-US" dirty="0" smtClean="0"/>
              <a:t>使用狹窄</a:t>
            </a:r>
            <a:r>
              <a:rPr lang="zh-TW" altLang="en-US" dirty="0"/>
              <a:t>的部件。只要有可能，應通過增加施用面積來最小化壓力</a:t>
            </a:r>
          </a:p>
          <a:p>
            <a:endParaRPr lang="zh-TW" altLang="en-US" dirty="0"/>
          </a:p>
        </p:txBody>
      </p:sp>
    </p:spTree>
    <p:extLst>
      <p:ext uri="{BB962C8B-B14F-4D97-AF65-F5344CB8AC3E}">
        <p14:creationId xmlns:p14="http://schemas.microsoft.com/office/powerpoint/2010/main" val="2376921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t>骨骼</a:t>
            </a:r>
            <a:endParaRPr lang="zh-TW" altLang="en-US" dirty="0"/>
          </a:p>
        </p:txBody>
      </p:sp>
      <p:sp>
        <p:nvSpPr>
          <p:cNvPr id="3" name="內容版面配置區 2"/>
          <p:cNvSpPr>
            <a:spLocks noGrp="1"/>
          </p:cNvSpPr>
          <p:nvPr>
            <p:ph idx="1"/>
          </p:nvPr>
        </p:nvSpPr>
        <p:spPr/>
        <p:txBody>
          <a:bodyPr/>
          <a:lstStyle/>
          <a:p>
            <a:r>
              <a:rPr lang="zh-TW" altLang="en-US" dirty="0" smtClean="0"/>
              <a:t>當</a:t>
            </a:r>
            <a:r>
              <a:rPr lang="zh-TW" altLang="en-US" dirty="0"/>
              <a:t>為</a:t>
            </a:r>
            <a:r>
              <a:rPr lang="zh-TW" altLang="en-US" dirty="0" smtClean="0"/>
              <a:t>上肢</a:t>
            </a:r>
            <a:r>
              <a:rPr lang="zh-TW" altLang="en-US" dirty="0"/>
              <a:t>骨骼結構損傷的</a:t>
            </a:r>
            <a:r>
              <a:rPr lang="zh-TW" altLang="en-US" dirty="0" smtClean="0"/>
              <a:t>患者做副木時</a:t>
            </a:r>
            <a:r>
              <a:rPr lang="zh-TW" altLang="en-US" dirty="0"/>
              <a:t>，手術筆記是必不可少的</a:t>
            </a:r>
            <a:r>
              <a:rPr lang="zh-TW" altLang="en-US" dirty="0" smtClean="0"/>
              <a:t>。</a:t>
            </a:r>
            <a:endParaRPr lang="en-US" altLang="zh-TW" dirty="0" smtClean="0"/>
          </a:p>
          <a:p>
            <a:r>
              <a:rPr lang="zh-TW" altLang="en-US" dirty="0" smtClean="0"/>
              <a:t>最好能得到當前</a:t>
            </a:r>
            <a:r>
              <a:rPr lang="zh-TW" altLang="en-US" dirty="0"/>
              <a:t>的</a:t>
            </a:r>
            <a:r>
              <a:rPr lang="en-US" altLang="zh-TW" dirty="0" smtClean="0"/>
              <a:t>X</a:t>
            </a:r>
            <a:r>
              <a:rPr lang="zh-TW" altLang="en-US" dirty="0" smtClean="0"/>
              <a:t>光片和</a:t>
            </a:r>
            <a:r>
              <a:rPr lang="zh-TW" altLang="en-US" dirty="0"/>
              <a:t>確定骨折的部位和</a:t>
            </a:r>
            <a:r>
              <a:rPr lang="zh-TW" altLang="en-US" dirty="0" smtClean="0"/>
              <a:t>類型</a:t>
            </a:r>
            <a:endParaRPr lang="en-US" altLang="zh-TW" dirty="0"/>
          </a:p>
          <a:p>
            <a:r>
              <a:rPr lang="zh-TW" altLang="en-US" dirty="0" smtClean="0"/>
              <a:t>最好能了解醫師復位或固定骨頭的方式與位置以及復位後經過的時間</a:t>
            </a:r>
            <a:endParaRPr lang="en-US" altLang="zh-TW" dirty="0" smtClean="0"/>
          </a:p>
          <a:p>
            <a:r>
              <a:rPr lang="zh-TW" altLang="en-US" dirty="0" smtClean="0"/>
              <a:t>使用</a:t>
            </a:r>
            <a:r>
              <a:rPr lang="zh-TW" altLang="en-US" dirty="0"/>
              <a:t>副</a:t>
            </a:r>
            <a:r>
              <a:rPr lang="zh-TW" altLang="en-US" dirty="0" smtClean="0"/>
              <a:t>木可以</a:t>
            </a:r>
            <a:r>
              <a:rPr lang="zh-TW" altLang="en-US" dirty="0"/>
              <a:t>設計成支撐和保護骨折部位，而其他</a:t>
            </a:r>
            <a:r>
              <a:rPr lang="zh-TW" altLang="en-US" dirty="0" smtClean="0"/>
              <a:t>部分鄰近關節可以活動</a:t>
            </a:r>
            <a:endParaRPr lang="en-US" altLang="zh-TW" dirty="0" smtClean="0"/>
          </a:p>
          <a:p>
            <a:r>
              <a:rPr lang="zh-TW" altLang="en-US" dirty="0" smtClean="0"/>
              <a:t>副木應該擺在不會影響到鋼釘或是外部螺絲</a:t>
            </a:r>
            <a:endParaRPr lang="zh-TW" altLang="en-US" dirty="0"/>
          </a:p>
        </p:txBody>
      </p:sp>
    </p:spTree>
    <p:extLst>
      <p:ext uri="{BB962C8B-B14F-4D97-AF65-F5344CB8AC3E}">
        <p14:creationId xmlns:p14="http://schemas.microsoft.com/office/powerpoint/2010/main" val="4013119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pic>
        <p:nvPicPr>
          <p:cNvPr id="4" name="內容版面配置區 3"/>
          <p:cNvPicPr>
            <a:picLocks noGrp="1" noChangeAspect="1"/>
          </p:cNvPicPr>
          <p:nvPr>
            <p:ph idx="1"/>
          </p:nvPr>
        </p:nvPicPr>
        <p:blipFill>
          <a:blip r:embed="rId2"/>
          <a:stretch>
            <a:fillRect/>
          </a:stretch>
        </p:blipFill>
        <p:spPr>
          <a:xfrm>
            <a:off x="2253673" y="605541"/>
            <a:ext cx="7010400" cy="5891949"/>
          </a:xfrm>
          <a:prstGeom prst="rect">
            <a:avLst/>
          </a:prstGeom>
        </p:spPr>
      </p:pic>
    </p:spTree>
    <p:extLst>
      <p:ext uri="{BB962C8B-B14F-4D97-AF65-F5344CB8AC3E}">
        <p14:creationId xmlns:p14="http://schemas.microsoft.com/office/powerpoint/2010/main" val="2658548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t>關節</a:t>
            </a:r>
            <a:endParaRPr lang="zh-TW" altLang="en-US" dirty="0"/>
          </a:p>
        </p:txBody>
      </p:sp>
      <p:sp>
        <p:nvSpPr>
          <p:cNvPr id="3" name="內容版面配置區 2"/>
          <p:cNvSpPr>
            <a:spLocks noGrp="1"/>
          </p:cNvSpPr>
          <p:nvPr>
            <p:ph idx="1"/>
          </p:nvPr>
        </p:nvSpPr>
        <p:spPr/>
        <p:txBody>
          <a:bodyPr>
            <a:normAutofit/>
          </a:bodyPr>
          <a:lstStyle/>
          <a:p>
            <a:r>
              <a:rPr lang="zh-TW" altLang="en-US" dirty="0"/>
              <a:t>關節穩定性，被動運動，病因和</a:t>
            </a:r>
            <a:r>
              <a:rPr lang="zh-TW" altLang="en-US" dirty="0" smtClean="0"/>
              <a:t>過去傷害</a:t>
            </a:r>
            <a:r>
              <a:rPr lang="zh-TW" altLang="en-US" dirty="0"/>
              <a:t>和修復的時間很</a:t>
            </a:r>
            <a:r>
              <a:rPr lang="zh-TW" altLang="en-US" dirty="0" smtClean="0"/>
              <a:t>重要 </a:t>
            </a:r>
            <a:endParaRPr lang="en-US" altLang="zh-TW" dirty="0" smtClean="0"/>
          </a:p>
          <a:p>
            <a:r>
              <a:rPr lang="zh-TW" altLang="en-US" dirty="0" smtClean="0"/>
              <a:t>手腕</a:t>
            </a:r>
            <a:r>
              <a:rPr lang="zh-TW" altLang="en-US" dirty="0"/>
              <a:t>，肘部和肩</a:t>
            </a:r>
            <a:r>
              <a:rPr lang="zh-TW" altLang="en-US" dirty="0" smtClean="0"/>
              <a:t>部韌帶</a:t>
            </a:r>
            <a:r>
              <a:rPr lang="zh-TW" altLang="en-US" dirty="0"/>
              <a:t>結構複雜</a:t>
            </a:r>
            <a:r>
              <a:rPr lang="zh-TW" altLang="en-US" dirty="0" smtClean="0"/>
              <a:t>，對正常動作功能都很重要。主要韌斷裂會導致</a:t>
            </a:r>
            <a:r>
              <a:rPr lang="zh-TW" altLang="en-US" dirty="0"/>
              <a:t>可</a:t>
            </a:r>
            <a:r>
              <a:rPr lang="zh-TW" altLang="en-US" dirty="0" smtClean="0"/>
              <a:t>預測疾病</a:t>
            </a:r>
            <a:endParaRPr lang="en-US" altLang="zh-TW" dirty="0" smtClean="0"/>
          </a:p>
          <a:p>
            <a:r>
              <a:rPr lang="zh-TW" altLang="en-US" dirty="0" smtClean="0"/>
              <a:t>此外</a:t>
            </a:r>
            <a:r>
              <a:rPr lang="en-US" altLang="zh-TW" dirty="0" smtClean="0"/>
              <a:t>,</a:t>
            </a:r>
            <a:r>
              <a:rPr lang="zh-TW" altLang="en-US" dirty="0" smtClean="0"/>
              <a:t>韌帶相對</a:t>
            </a:r>
            <a:r>
              <a:rPr lang="zh-TW" altLang="en-US" dirty="0"/>
              <a:t>長度</a:t>
            </a:r>
            <a:r>
              <a:rPr lang="zh-TW" altLang="en-US" dirty="0" smtClean="0"/>
              <a:t>和韌帶</a:t>
            </a:r>
            <a:r>
              <a:rPr lang="zh-TW" altLang="en-US" dirty="0"/>
              <a:t>的</a:t>
            </a:r>
            <a:r>
              <a:rPr lang="zh-TW" altLang="en-US" dirty="0" smtClean="0"/>
              <a:t>滑動須小心的評估，因為關節</a:t>
            </a:r>
            <a:r>
              <a:rPr lang="zh-TW" altLang="en-US" dirty="0"/>
              <a:t>不穩，半脫位，脫位</a:t>
            </a:r>
            <a:r>
              <a:rPr lang="zh-TW" altLang="en-US" dirty="0" smtClean="0"/>
              <a:t>，有限</a:t>
            </a:r>
            <a:r>
              <a:rPr lang="zh-TW" altLang="en-US" dirty="0"/>
              <a:t>的被動運動直接影響</a:t>
            </a:r>
            <a:r>
              <a:rPr lang="zh-TW" altLang="en-US" dirty="0" smtClean="0"/>
              <a:t>著響副木的設計</a:t>
            </a:r>
            <a:endParaRPr lang="en-US" altLang="zh-TW" dirty="0" smtClean="0"/>
          </a:p>
          <a:p>
            <a:r>
              <a:rPr lang="zh-TW" altLang="en-US" dirty="0"/>
              <a:t>根據</a:t>
            </a:r>
            <a:r>
              <a:rPr lang="zh-TW" altLang="en-US" dirty="0" smtClean="0"/>
              <a:t>生理的時間點，</a:t>
            </a:r>
            <a:r>
              <a:rPr lang="zh-TW" altLang="en-US" dirty="0"/>
              <a:t>副木</a:t>
            </a:r>
            <a:r>
              <a:rPr lang="zh-TW" altLang="en-US" dirty="0" smtClean="0"/>
              <a:t>可</a:t>
            </a:r>
            <a:r>
              <a:rPr lang="zh-TW" altLang="en-US" dirty="0"/>
              <a:t>用於保護癒合韌帶結構並限制運動，直到拉伸強度足以容忍正常運動和</a:t>
            </a:r>
            <a:r>
              <a:rPr lang="zh-TW" altLang="en-US" dirty="0" smtClean="0"/>
              <a:t>阻力</a:t>
            </a:r>
            <a:endParaRPr lang="zh-TW" altLang="en-US" dirty="0"/>
          </a:p>
        </p:txBody>
      </p:sp>
    </p:spTree>
    <p:extLst>
      <p:ext uri="{BB962C8B-B14F-4D97-AF65-F5344CB8AC3E}">
        <p14:creationId xmlns:p14="http://schemas.microsoft.com/office/powerpoint/2010/main" val="1612393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t>上肢評估工具</a:t>
            </a:r>
            <a:endParaRPr lang="zh-TW" altLang="en-US" dirty="0"/>
          </a:p>
        </p:txBody>
      </p:sp>
      <p:sp>
        <p:nvSpPr>
          <p:cNvPr id="3" name="內容版面配置區 2"/>
          <p:cNvSpPr>
            <a:spLocks noGrp="1"/>
          </p:cNvSpPr>
          <p:nvPr>
            <p:ph idx="1"/>
          </p:nvPr>
        </p:nvSpPr>
        <p:spPr/>
        <p:txBody>
          <a:bodyPr/>
          <a:lstStyle/>
          <a:p>
            <a:r>
              <a:rPr lang="zh-TW" altLang="en-US" dirty="0" smtClean="0"/>
              <a:t>除了了解解剖上肌肉</a:t>
            </a:r>
            <a:r>
              <a:rPr lang="en-US" altLang="zh-TW" dirty="0" smtClean="0"/>
              <a:t>.</a:t>
            </a:r>
            <a:r>
              <a:rPr lang="zh-TW" altLang="en-US" dirty="0" smtClean="0"/>
              <a:t>骨骼</a:t>
            </a:r>
            <a:r>
              <a:rPr lang="en-US" altLang="zh-TW" dirty="0" smtClean="0"/>
              <a:t>.</a:t>
            </a:r>
            <a:r>
              <a:rPr lang="zh-TW" altLang="en-US" dirty="0" smtClean="0"/>
              <a:t>等等之外</a:t>
            </a:r>
            <a:r>
              <a:rPr lang="en-US" altLang="zh-TW" dirty="0" smtClean="0"/>
              <a:t>,</a:t>
            </a:r>
            <a:r>
              <a:rPr lang="zh-TW" altLang="en-US" dirty="0"/>
              <a:t>尚</a:t>
            </a:r>
            <a:r>
              <a:rPr lang="zh-TW" altLang="en-US" dirty="0" smtClean="0"/>
              <a:t>需要評估</a:t>
            </a:r>
            <a:endParaRPr lang="en-US" altLang="zh-TW" dirty="0" smtClean="0"/>
          </a:p>
          <a:p>
            <a:pPr lvl="1"/>
            <a:r>
              <a:rPr lang="zh-TW" altLang="en-US" dirty="0" smtClean="0"/>
              <a:t>肢體的大小</a:t>
            </a:r>
            <a:endParaRPr lang="en-US" altLang="zh-TW" dirty="0"/>
          </a:p>
          <a:p>
            <a:pPr lvl="1"/>
            <a:r>
              <a:rPr lang="zh-TW" altLang="en-US" dirty="0" smtClean="0"/>
              <a:t>皮膚感覺</a:t>
            </a:r>
            <a:endParaRPr lang="en-US" altLang="zh-TW" dirty="0"/>
          </a:p>
          <a:p>
            <a:pPr lvl="1"/>
            <a:r>
              <a:rPr lang="zh-TW" altLang="en-US" dirty="0" smtClean="0"/>
              <a:t>關節角度</a:t>
            </a:r>
            <a:endParaRPr lang="en-US" altLang="zh-TW" dirty="0" smtClean="0"/>
          </a:p>
          <a:p>
            <a:pPr lvl="1"/>
            <a:r>
              <a:rPr lang="zh-TW" altLang="en-US" dirty="0" smtClean="0"/>
              <a:t>肌力</a:t>
            </a:r>
            <a:endParaRPr lang="en-US" altLang="zh-TW" dirty="0" smtClean="0"/>
          </a:p>
          <a:p>
            <a:pPr lvl="1"/>
            <a:r>
              <a:rPr lang="zh-TW" altLang="en-US" dirty="0" smtClean="0"/>
              <a:t>病人滿意</a:t>
            </a:r>
            <a:r>
              <a:rPr lang="zh-TW" altLang="en-US" dirty="0"/>
              <a:t>度</a:t>
            </a:r>
          </a:p>
        </p:txBody>
      </p:sp>
    </p:spTree>
    <p:extLst>
      <p:ext uri="{BB962C8B-B14F-4D97-AF65-F5344CB8AC3E}">
        <p14:creationId xmlns:p14="http://schemas.microsoft.com/office/powerpoint/2010/main" val="2050253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b="1" dirty="0" smtClean="0"/>
              <a:t>體積</a:t>
            </a:r>
            <a:endParaRPr lang="zh-TW" altLang="en-US" dirty="0"/>
          </a:p>
        </p:txBody>
      </p:sp>
      <p:sp>
        <p:nvSpPr>
          <p:cNvPr id="3" name="內容版面配置區 2"/>
          <p:cNvSpPr>
            <a:spLocks noGrp="1"/>
          </p:cNvSpPr>
          <p:nvPr>
            <p:ph idx="1"/>
          </p:nvPr>
        </p:nvSpPr>
        <p:spPr/>
        <p:txBody>
          <a:bodyPr/>
          <a:lstStyle/>
          <a:p>
            <a:r>
              <a:rPr lang="en-US" altLang="zh-TW" dirty="0" smtClean="0"/>
              <a:t> </a:t>
            </a:r>
            <a:endParaRPr lang="zh-TW" altLang="en-US" dirty="0"/>
          </a:p>
        </p:txBody>
      </p:sp>
      <p:pic>
        <p:nvPicPr>
          <p:cNvPr id="4" name="圖片 3"/>
          <p:cNvPicPr>
            <a:picLocks noChangeAspect="1"/>
          </p:cNvPicPr>
          <p:nvPr/>
        </p:nvPicPr>
        <p:blipFill>
          <a:blip r:embed="rId2"/>
          <a:stretch>
            <a:fillRect/>
          </a:stretch>
        </p:blipFill>
        <p:spPr>
          <a:xfrm>
            <a:off x="1801092" y="1503751"/>
            <a:ext cx="7536872" cy="5519627"/>
          </a:xfrm>
          <a:prstGeom prst="rect">
            <a:avLst/>
          </a:prstGeom>
        </p:spPr>
      </p:pic>
    </p:spTree>
    <p:extLst>
      <p:ext uri="{BB962C8B-B14F-4D97-AF65-F5344CB8AC3E}">
        <p14:creationId xmlns:p14="http://schemas.microsoft.com/office/powerpoint/2010/main" val="23666788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t>肌力</a:t>
            </a:r>
            <a:endParaRPr lang="zh-TW" altLang="en-US" dirty="0"/>
          </a:p>
        </p:txBody>
      </p:sp>
      <p:sp>
        <p:nvSpPr>
          <p:cNvPr id="3" name="內容版面配置區 2"/>
          <p:cNvSpPr>
            <a:spLocks noGrp="1"/>
          </p:cNvSpPr>
          <p:nvPr>
            <p:ph idx="1"/>
          </p:nvPr>
        </p:nvSpPr>
        <p:spPr/>
        <p:txBody>
          <a:bodyPr>
            <a:normAutofit fontScale="92500" lnSpcReduction="10000"/>
          </a:bodyPr>
          <a:lstStyle/>
          <a:p>
            <a:r>
              <a:rPr lang="en-US" altLang="zh-TW" dirty="0" smtClean="0"/>
              <a:t>Grip power</a:t>
            </a:r>
          </a:p>
          <a:p>
            <a:r>
              <a:rPr lang="en-US" altLang="zh-TW" dirty="0" smtClean="0"/>
              <a:t>Pinch power</a:t>
            </a:r>
          </a:p>
          <a:p>
            <a:pPr lvl="1"/>
            <a:r>
              <a:rPr lang="en-US" altLang="zh-TW" dirty="0" smtClean="0"/>
              <a:t> (</a:t>
            </a:r>
            <a:r>
              <a:rPr lang="en-US" altLang="zh-TW" dirty="0"/>
              <a:t>1) </a:t>
            </a:r>
            <a:r>
              <a:rPr lang="en-US" altLang="zh-TW" dirty="0" err="1" smtClean="0"/>
              <a:t>prehension</a:t>
            </a:r>
            <a:r>
              <a:rPr lang="en-US" altLang="zh-TW" dirty="0"/>
              <a:t> </a:t>
            </a:r>
            <a:r>
              <a:rPr lang="en-US" altLang="zh-TW" dirty="0" smtClean="0"/>
              <a:t>of </a:t>
            </a:r>
            <a:r>
              <a:rPr lang="en-US" altLang="zh-TW" dirty="0"/>
              <a:t>the thumb pulp to the lateral aspect of </a:t>
            </a:r>
            <a:r>
              <a:rPr lang="en-US" altLang="zh-TW" dirty="0" smtClean="0"/>
              <a:t>the index </a:t>
            </a:r>
            <a:r>
              <a:rPr lang="en-US" altLang="zh-TW" dirty="0"/>
              <a:t>middle phalanx</a:t>
            </a:r>
            <a:r>
              <a:rPr lang="en-US" altLang="zh-TW" sz="400" dirty="0"/>
              <a:t>31 </a:t>
            </a:r>
            <a:r>
              <a:rPr lang="en-US" altLang="zh-TW" dirty="0"/>
              <a:t>(key, lateral, or pulp-to-side);</a:t>
            </a:r>
          </a:p>
          <a:p>
            <a:pPr lvl="1"/>
            <a:r>
              <a:rPr lang="en-US" altLang="zh-TW" dirty="0"/>
              <a:t>(2) pulp of the thumb to pulps of the index and </a:t>
            </a:r>
            <a:r>
              <a:rPr lang="en-US" altLang="zh-TW" dirty="0" smtClean="0"/>
              <a:t>long fingers </a:t>
            </a:r>
            <a:r>
              <a:rPr lang="en-US" altLang="zh-TW" dirty="0"/>
              <a:t>(three-jaw chuck, three-point chuck</a:t>
            </a:r>
            <a:r>
              <a:rPr lang="en-US" altLang="zh-TW" dirty="0" smtClean="0"/>
              <a:t>)</a:t>
            </a:r>
          </a:p>
          <a:p>
            <a:pPr lvl="1"/>
            <a:r>
              <a:rPr lang="en-US" altLang="zh-TW" dirty="0" smtClean="0"/>
              <a:t> </a:t>
            </a:r>
            <a:r>
              <a:rPr lang="en-US" altLang="zh-TW" dirty="0"/>
              <a:t>(</a:t>
            </a:r>
            <a:r>
              <a:rPr lang="en-US" altLang="zh-TW" dirty="0" smtClean="0"/>
              <a:t>3)thumb </a:t>
            </a:r>
            <a:r>
              <a:rPr lang="en-US" altLang="zh-TW" dirty="0"/>
              <a:t>tip to tip of index finger (tip-to-tip).</a:t>
            </a:r>
            <a:endParaRPr lang="en-US" altLang="zh-TW" dirty="0" smtClean="0"/>
          </a:p>
          <a:p>
            <a:r>
              <a:rPr lang="en-US" altLang="zh-TW" dirty="0" smtClean="0"/>
              <a:t>Coordination  and dexterity</a:t>
            </a:r>
          </a:p>
          <a:p>
            <a:pPr lvl="1"/>
            <a:r>
              <a:rPr lang="en-US" altLang="zh-TW" dirty="0" smtClean="0"/>
              <a:t>Minnesota </a:t>
            </a:r>
            <a:r>
              <a:rPr lang="en-US" altLang="zh-TW" dirty="0"/>
              <a:t>Rate of Manipulation Test (</a:t>
            </a:r>
            <a:r>
              <a:rPr lang="en-US" altLang="zh-TW" dirty="0" smtClean="0"/>
              <a:t>MRMT):</a:t>
            </a:r>
            <a:r>
              <a:rPr lang="en-US" altLang="zh-TW" dirty="0"/>
              <a:t>(1) placing, (</a:t>
            </a:r>
            <a:r>
              <a:rPr lang="en-US" altLang="zh-TW" dirty="0" smtClean="0"/>
              <a:t>2)turning</a:t>
            </a:r>
            <a:r>
              <a:rPr lang="en-US" altLang="zh-TW" dirty="0"/>
              <a:t>, (3) displacing, (4) one-handed turning </a:t>
            </a:r>
            <a:r>
              <a:rPr lang="en-US" altLang="zh-TW" dirty="0" err="1" smtClean="0"/>
              <a:t>andplacing</a:t>
            </a:r>
            <a:r>
              <a:rPr lang="en-US" altLang="zh-TW" dirty="0"/>
              <a:t>, and (5) two-handed turning and placing.</a:t>
            </a:r>
            <a:endParaRPr lang="en-US" altLang="zh-TW" dirty="0" smtClean="0"/>
          </a:p>
          <a:p>
            <a:pPr lvl="1"/>
            <a:r>
              <a:rPr lang="en-US" altLang="zh-TW" dirty="0"/>
              <a:t>Purdue </a:t>
            </a:r>
            <a:r>
              <a:rPr lang="en-US" altLang="zh-TW" dirty="0" smtClean="0"/>
              <a:t>Pegboard:</a:t>
            </a:r>
            <a:r>
              <a:rPr lang="en-US" altLang="zh-TW" dirty="0"/>
              <a:t>(1) right hand</a:t>
            </a:r>
            <a:r>
              <a:rPr lang="en-US" altLang="zh-TW" dirty="0" smtClean="0"/>
              <a:t>,(</a:t>
            </a:r>
            <a:r>
              <a:rPr lang="en-US" altLang="zh-TW" dirty="0"/>
              <a:t>2) left hand, (3) both hands, (4) right, left, and </a:t>
            </a:r>
            <a:r>
              <a:rPr lang="en-US" altLang="zh-TW" dirty="0" err="1" smtClean="0"/>
              <a:t>both,and</a:t>
            </a:r>
            <a:r>
              <a:rPr lang="en-US" altLang="zh-TW" dirty="0" smtClean="0"/>
              <a:t> </a:t>
            </a:r>
            <a:r>
              <a:rPr lang="en-US" altLang="zh-TW" dirty="0"/>
              <a:t>(5) assembly.</a:t>
            </a:r>
            <a:endParaRPr lang="zh-TW" altLang="en-US" dirty="0"/>
          </a:p>
        </p:txBody>
      </p:sp>
    </p:spTree>
    <p:extLst>
      <p:ext uri="{BB962C8B-B14F-4D97-AF65-F5344CB8AC3E}">
        <p14:creationId xmlns:p14="http://schemas.microsoft.com/office/powerpoint/2010/main" val="8791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t>手指敏感度</a:t>
            </a:r>
            <a:endParaRPr lang="zh-TW" altLang="en-US" dirty="0"/>
          </a:p>
        </p:txBody>
      </p:sp>
      <p:sp>
        <p:nvSpPr>
          <p:cNvPr id="3" name="內容版面配置區 2"/>
          <p:cNvSpPr>
            <a:spLocks noGrp="1"/>
          </p:cNvSpPr>
          <p:nvPr>
            <p:ph idx="1"/>
          </p:nvPr>
        </p:nvSpPr>
        <p:spPr/>
        <p:txBody>
          <a:bodyPr/>
          <a:lstStyle/>
          <a:p>
            <a:r>
              <a:rPr lang="en-US" altLang="zh-TW" dirty="0" smtClean="0"/>
              <a:t>Detection</a:t>
            </a:r>
            <a:r>
              <a:rPr lang="zh-TW" altLang="en-US" dirty="0" smtClean="0"/>
              <a:t>偵測</a:t>
            </a:r>
            <a:endParaRPr lang="en-US" altLang="zh-TW" dirty="0" smtClean="0"/>
          </a:p>
          <a:p>
            <a:r>
              <a:rPr lang="en-US" altLang="zh-TW" dirty="0" smtClean="0"/>
              <a:t>Discrimination</a:t>
            </a:r>
            <a:r>
              <a:rPr lang="zh-TW" altLang="en-US" dirty="0" smtClean="0"/>
              <a:t>區辨</a:t>
            </a:r>
            <a:endParaRPr lang="en-US" altLang="zh-TW" dirty="0" smtClean="0"/>
          </a:p>
          <a:p>
            <a:r>
              <a:rPr lang="en-US" altLang="zh-TW" dirty="0" smtClean="0"/>
              <a:t>Quantification</a:t>
            </a:r>
            <a:r>
              <a:rPr lang="zh-TW" altLang="en-US" dirty="0" smtClean="0"/>
              <a:t> 量化</a:t>
            </a:r>
            <a:endParaRPr lang="zh-TW" altLang="en-US" dirty="0"/>
          </a:p>
        </p:txBody>
      </p:sp>
      <p:pic>
        <p:nvPicPr>
          <p:cNvPr id="4" name="圖片 3"/>
          <p:cNvPicPr>
            <a:picLocks noChangeAspect="1"/>
          </p:cNvPicPr>
          <p:nvPr/>
        </p:nvPicPr>
        <p:blipFill>
          <a:blip r:embed="rId2"/>
          <a:stretch>
            <a:fillRect/>
          </a:stretch>
        </p:blipFill>
        <p:spPr>
          <a:xfrm>
            <a:off x="5764822" y="2270918"/>
            <a:ext cx="4356900" cy="4255800"/>
          </a:xfrm>
          <a:prstGeom prst="rect">
            <a:avLst/>
          </a:prstGeom>
        </p:spPr>
      </p:pic>
    </p:spTree>
    <p:extLst>
      <p:ext uri="{BB962C8B-B14F-4D97-AF65-F5344CB8AC3E}">
        <p14:creationId xmlns:p14="http://schemas.microsoft.com/office/powerpoint/2010/main" val="1979353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t>前言</a:t>
            </a:r>
            <a:endParaRPr lang="zh-TW" altLang="en-US" dirty="0"/>
          </a:p>
        </p:txBody>
      </p:sp>
      <p:sp>
        <p:nvSpPr>
          <p:cNvPr id="3" name="內容版面配置區 2"/>
          <p:cNvSpPr>
            <a:spLocks noGrp="1"/>
          </p:cNvSpPr>
          <p:nvPr>
            <p:ph idx="1"/>
          </p:nvPr>
        </p:nvSpPr>
        <p:spPr/>
        <p:txBody>
          <a:bodyPr>
            <a:normAutofit/>
          </a:bodyPr>
          <a:lstStyle/>
          <a:p>
            <a:r>
              <a:rPr lang="zh-TW" altLang="en-US" dirty="0"/>
              <a:t>副</a:t>
            </a:r>
            <a:r>
              <a:rPr lang="zh-TW" altLang="en-US" dirty="0" smtClean="0"/>
              <a:t>木的評估可以使用各種</a:t>
            </a:r>
            <a:r>
              <a:rPr lang="zh-TW" altLang="en-US" dirty="0"/>
              <a:t>各樣</a:t>
            </a:r>
            <a:r>
              <a:rPr lang="zh-TW" altLang="en-US" dirty="0" smtClean="0"/>
              <a:t>的評估</a:t>
            </a:r>
            <a:r>
              <a:rPr lang="zh-TW" altLang="en-US" dirty="0"/>
              <a:t>技術和儀器</a:t>
            </a:r>
            <a:r>
              <a:rPr lang="zh-TW" altLang="en-US" dirty="0" smtClean="0"/>
              <a:t>的</a:t>
            </a:r>
            <a:endParaRPr lang="zh-TW" altLang="en-US" dirty="0"/>
          </a:p>
          <a:p>
            <a:r>
              <a:rPr lang="zh-TW" altLang="en-US" dirty="0" smtClean="0"/>
              <a:t>評估</a:t>
            </a:r>
            <a:r>
              <a:rPr lang="zh-TW" altLang="en-US" dirty="0"/>
              <a:t>工具從簡單到復雜</a:t>
            </a:r>
          </a:p>
          <a:p>
            <a:r>
              <a:rPr lang="zh-TW" altLang="en-US" dirty="0" smtClean="0"/>
              <a:t>觀察提供</a:t>
            </a:r>
            <a:r>
              <a:rPr lang="zh-TW" altLang="en-US" dirty="0"/>
              <a:t>了初步</a:t>
            </a:r>
            <a:r>
              <a:rPr lang="zh-TW" altLang="en-US" dirty="0" smtClean="0"/>
              <a:t>的識別病理學</a:t>
            </a:r>
            <a:endParaRPr lang="en-US" altLang="zh-TW" dirty="0" smtClean="0"/>
          </a:p>
          <a:p>
            <a:r>
              <a:rPr lang="zh-TW" altLang="en-US" dirty="0" smtClean="0"/>
              <a:t>特定測量提供</a:t>
            </a:r>
            <a:r>
              <a:rPr lang="zh-TW" altLang="en-US" dirty="0"/>
              <a:t>有關專業的具體</a:t>
            </a:r>
            <a:r>
              <a:rPr lang="zh-TW" altLang="en-US" dirty="0" smtClean="0"/>
              <a:t>數字</a:t>
            </a:r>
            <a:endParaRPr lang="en-US" altLang="zh-TW" dirty="0" smtClean="0"/>
          </a:p>
          <a:p>
            <a:r>
              <a:rPr lang="zh-TW" altLang="en-US" dirty="0"/>
              <a:t>一旦了解患者的整體狀況，就應該進行測量以進一步描述問題</a:t>
            </a:r>
            <a:r>
              <a:rPr lang="zh-TW" altLang="en-US" dirty="0" smtClean="0"/>
              <a:t>。</a:t>
            </a:r>
            <a:endParaRPr lang="en-US" altLang="zh-TW" dirty="0" smtClean="0"/>
          </a:p>
          <a:p>
            <a:r>
              <a:rPr lang="zh-TW" altLang="en-US" dirty="0" smtClean="0"/>
              <a:t>要能夠確實的了解對</a:t>
            </a:r>
            <a:r>
              <a:rPr lang="zh-TW" altLang="en-US" dirty="0"/>
              <a:t>上肢功能障礙</a:t>
            </a:r>
            <a:r>
              <a:rPr lang="zh-TW" altLang="en-US" dirty="0" smtClean="0"/>
              <a:t>的影響，評估工具的品質和</a:t>
            </a:r>
            <a:r>
              <a:rPr lang="zh-TW" altLang="en-US" dirty="0"/>
              <a:t>評估</a:t>
            </a:r>
            <a:r>
              <a:rPr lang="zh-TW" altLang="en-US" dirty="0" smtClean="0"/>
              <a:t>過程都應該要是確實的。</a:t>
            </a:r>
            <a:endParaRPr lang="zh-TW" altLang="en-US" dirty="0"/>
          </a:p>
        </p:txBody>
      </p:sp>
    </p:spTree>
    <p:extLst>
      <p:ext uri="{BB962C8B-B14F-4D97-AF65-F5344CB8AC3E}">
        <p14:creationId xmlns:p14="http://schemas.microsoft.com/office/powerpoint/2010/main" val="287477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t>評估的紀錄及時間點</a:t>
            </a:r>
            <a:endParaRPr lang="zh-TW" altLang="en-US" dirty="0"/>
          </a:p>
        </p:txBody>
      </p:sp>
      <p:sp>
        <p:nvSpPr>
          <p:cNvPr id="3" name="內容版面配置區 2"/>
          <p:cNvSpPr>
            <a:spLocks noGrp="1"/>
          </p:cNvSpPr>
          <p:nvPr>
            <p:ph idx="1"/>
          </p:nvPr>
        </p:nvSpPr>
        <p:spPr/>
        <p:txBody>
          <a:bodyPr>
            <a:normAutofit/>
          </a:bodyPr>
          <a:lstStyle/>
          <a:p>
            <a:r>
              <a:rPr lang="zh-TW" altLang="en-US" dirty="0"/>
              <a:t>並非所有接受評估夾板的患者都需要在</a:t>
            </a:r>
            <a:r>
              <a:rPr lang="zh-TW" altLang="en-US" dirty="0" smtClean="0"/>
              <a:t>上肢的所有評估 </a:t>
            </a:r>
            <a:endParaRPr lang="en-US" altLang="zh-TW" dirty="0" smtClean="0"/>
          </a:p>
          <a:p>
            <a:r>
              <a:rPr lang="zh-TW" altLang="en-US" dirty="0" smtClean="0"/>
              <a:t>大多數</a:t>
            </a:r>
            <a:r>
              <a:rPr lang="zh-TW" altLang="en-US" dirty="0"/>
              <a:t>上肢專家</a:t>
            </a:r>
            <a:r>
              <a:rPr lang="zh-TW" altLang="en-US" dirty="0" smtClean="0"/>
              <a:t>使用快速</a:t>
            </a:r>
            <a:r>
              <a:rPr lang="zh-TW" altLang="en-US" dirty="0"/>
              <a:t>測試，並根據患者的情況添加更複雜的測試程序</a:t>
            </a:r>
            <a:r>
              <a:rPr lang="zh-TW" altLang="en-US" dirty="0" smtClean="0"/>
              <a:t>。</a:t>
            </a:r>
            <a:endParaRPr lang="en-US" altLang="zh-TW" dirty="0" smtClean="0"/>
          </a:p>
          <a:p>
            <a:r>
              <a:rPr lang="zh-TW" altLang="en-US" dirty="0" smtClean="0"/>
              <a:t> </a:t>
            </a:r>
            <a:r>
              <a:rPr lang="zh-TW" altLang="en-US" dirty="0"/>
              <a:t>一般來說，初始和</a:t>
            </a:r>
            <a:r>
              <a:rPr lang="zh-TW" altLang="en-US" dirty="0" smtClean="0"/>
              <a:t>最終評估</a:t>
            </a:r>
            <a:r>
              <a:rPr lang="zh-TW" altLang="en-US" dirty="0"/>
              <a:t>更全面，</a:t>
            </a:r>
            <a:r>
              <a:rPr lang="zh-TW" altLang="en-US" dirty="0" smtClean="0"/>
              <a:t>而介入期的評估</a:t>
            </a:r>
            <a:r>
              <a:rPr lang="zh-TW" altLang="en-US" dirty="0"/>
              <a:t>不</a:t>
            </a:r>
            <a:r>
              <a:rPr lang="zh-TW" altLang="en-US" dirty="0" smtClean="0"/>
              <a:t>那麼全</a:t>
            </a:r>
            <a:r>
              <a:rPr lang="zh-TW" altLang="en-US" dirty="0"/>
              <a:t>面</a:t>
            </a:r>
            <a:r>
              <a:rPr lang="zh-TW" altLang="en-US" dirty="0" smtClean="0"/>
              <a:t>，</a:t>
            </a:r>
            <a:r>
              <a:rPr lang="zh-TW" altLang="en-US" dirty="0"/>
              <a:t>集中</a:t>
            </a:r>
            <a:r>
              <a:rPr lang="zh-TW" altLang="en-US" dirty="0" smtClean="0"/>
              <a:t>精力評估</a:t>
            </a:r>
            <a:r>
              <a:rPr lang="zh-TW" altLang="en-US" dirty="0"/>
              <a:t>特定領域的進展，</a:t>
            </a:r>
            <a:r>
              <a:rPr lang="zh-TW" altLang="en-US" dirty="0" smtClean="0"/>
              <a:t>例如主動的和</a:t>
            </a:r>
            <a:r>
              <a:rPr lang="zh-TW" altLang="en-US" dirty="0"/>
              <a:t>被動的運動範圍</a:t>
            </a:r>
            <a:r>
              <a:rPr lang="zh-TW" altLang="en-US" dirty="0" smtClean="0"/>
              <a:t>，或肌肉強度。</a:t>
            </a:r>
            <a:endParaRPr lang="en-US" altLang="zh-TW" dirty="0" smtClean="0"/>
          </a:p>
          <a:p>
            <a:r>
              <a:rPr lang="zh-TW" altLang="en-US" dirty="0" smtClean="0"/>
              <a:t> </a:t>
            </a:r>
            <a:r>
              <a:rPr lang="zh-TW" altLang="en-US" dirty="0"/>
              <a:t>重新評估的頻率</a:t>
            </a:r>
            <a:r>
              <a:rPr lang="zh-TW" altLang="en-US" dirty="0" smtClean="0"/>
              <a:t>取決於關於</a:t>
            </a:r>
            <a:r>
              <a:rPr lang="zh-TW" altLang="en-US" dirty="0"/>
              <a:t>診斷</a:t>
            </a:r>
            <a:r>
              <a:rPr lang="zh-TW" altLang="en-US" dirty="0" smtClean="0"/>
              <a:t>，生理學上的時間點和病人對副木的反應。 例如術</a:t>
            </a:r>
            <a:r>
              <a:rPr lang="zh-TW" altLang="en-US" dirty="0"/>
              <a:t>後早期患者需要更</a:t>
            </a:r>
            <a:r>
              <a:rPr lang="zh-TW" altLang="en-US" dirty="0" smtClean="0"/>
              <a:t>多頻繁</a:t>
            </a:r>
            <a:r>
              <a:rPr lang="zh-TW" altLang="en-US" dirty="0"/>
              <a:t>的</a:t>
            </a:r>
            <a:r>
              <a:rPr lang="zh-TW" altLang="en-US" dirty="0" smtClean="0"/>
              <a:t>測量</a:t>
            </a:r>
            <a:endParaRPr lang="zh-TW" altLang="en-US" dirty="0"/>
          </a:p>
        </p:txBody>
      </p:sp>
    </p:spTree>
    <p:extLst>
      <p:ext uri="{BB962C8B-B14F-4D97-AF65-F5344CB8AC3E}">
        <p14:creationId xmlns:p14="http://schemas.microsoft.com/office/powerpoint/2010/main" val="2196446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t>紀錄評估時間</a:t>
            </a:r>
          </a:p>
        </p:txBody>
      </p:sp>
      <p:sp>
        <p:nvSpPr>
          <p:cNvPr id="3" name="內容版面配置區 2"/>
          <p:cNvSpPr>
            <a:spLocks noGrp="1"/>
          </p:cNvSpPr>
          <p:nvPr>
            <p:ph idx="1"/>
          </p:nvPr>
        </p:nvSpPr>
        <p:spPr/>
        <p:txBody>
          <a:bodyPr>
            <a:normAutofit/>
          </a:bodyPr>
          <a:lstStyle/>
          <a:p>
            <a:r>
              <a:rPr lang="zh-TW" altLang="en-US" dirty="0"/>
              <a:t>評估數據的實際記錄各不</a:t>
            </a:r>
            <a:r>
              <a:rPr lang="zh-TW" altLang="en-US" dirty="0" smtClean="0"/>
              <a:t>相同</a:t>
            </a:r>
            <a:r>
              <a:rPr lang="en-US" altLang="zh-TW" dirty="0" smtClean="0"/>
              <a:t>,</a:t>
            </a:r>
            <a:r>
              <a:rPr lang="zh-TW" altLang="en-US" dirty="0" smtClean="0"/>
              <a:t>根據特定的評估測試以及所觀察的改變量</a:t>
            </a:r>
            <a:endParaRPr lang="zh-TW" altLang="en-US" dirty="0"/>
          </a:p>
          <a:p>
            <a:r>
              <a:rPr lang="zh-TW" altLang="en-US" dirty="0" smtClean="0"/>
              <a:t>你可以每天或每週</a:t>
            </a:r>
            <a:r>
              <a:rPr lang="zh-TW" altLang="en-US" dirty="0"/>
              <a:t>三次或每週</a:t>
            </a:r>
            <a:r>
              <a:rPr lang="zh-TW" altLang="en-US" dirty="0" smtClean="0"/>
              <a:t>一次紀錄</a:t>
            </a:r>
            <a:endParaRPr lang="zh-TW" altLang="en-US" dirty="0"/>
          </a:p>
          <a:p>
            <a:r>
              <a:rPr lang="zh-TW" altLang="en-US" dirty="0" smtClean="0"/>
              <a:t>重要</a:t>
            </a:r>
            <a:r>
              <a:rPr lang="zh-TW" altLang="en-US" dirty="0"/>
              <a:t>的</a:t>
            </a:r>
            <a:r>
              <a:rPr lang="zh-TW" altLang="en-US" dirty="0" smtClean="0"/>
              <a:t>概念</a:t>
            </a:r>
            <a:r>
              <a:rPr lang="en-US" altLang="zh-TW" dirty="0" smtClean="0"/>
              <a:t>:</a:t>
            </a:r>
            <a:r>
              <a:rPr lang="zh-TW" altLang="en-US" dirty="0" smtClean="0"/>
              <a:t>每次看到病人時都要用適當</a:t>
            </a:r>
            <a:r>
              <a:rPr lang="zh-TW" altLang="en-US" dirty="0"/>
              <a:t>的客觀</a:t>
            </a:r>
            <a:r>
              <a:rPr lang="zh-TW" altLang="en-US" dirty="0" smtClean="0"/>
              <a:t>測量來記錄</a:t>
            </a:r>
            <a:r>
              <a:rPr lang="zh-TW" altLang="en-US" dirty="0"/>
              <a:t>狀態變化</a:t>
            </a:r>
            <a:r>
              <a:rPr lang="zh-TW" altLang="en-US" dirty="0" smtClean="0"/>
              <a:t>。</a:t>
            </a:r>
            <a:endParaRPr lang="en-US" altLang="zh-TW" dirty="0" smtClean="0"/>
          </a:p>
          <a:p>
            <a:r>
              <a:rPr lang="zh-TW" altLang="en-US" dirty="0"/>
              <a:t>儘管評估數據決定</a:t>
            </a:r>
            <a:r>
              <a:rPr lang="zh-TW" altLang="en-US" dirty="0" smtClean="0"/>
              <a:t>了</a:t>
            </a:r>
            <a:r>
              <a:rPr lang="zh-TW" altLang="en-US" dirty="0"/>
              <a:t>副木</a:t>
            </a:r>
            <a:r>
              <a:rPr lang="zh-TW" altLang="en-US" dirty="0" smtClean="0"/>
              <a:t>的</a:t>
            </a:r>
            <a:r>
              <a:rPr lang="zh-TW" altLang="en-US" dirty="0"/>
              <a:t>設計，但是從重新</a:t>
            </a:r>
            <a:r>
              <a:rPr lang="zh-TW" altLang="en-US" dirty="0" smtClean="0"/>
              <a:t>評估中</a:t>
            </a:r>
            <a:r>
              <a:rPr lang="zh-TW" altLang="en-US" dirty="0"/>
              <a:t>獲得</a:t>
            </a:r>
            <a:r>
              <a:rPr lang="zh-TW" altLang="en-US" dirty="0" smtClean="0"/>
              <a:t>的訊息主導副木的型態與穿戴的時間的改變</a:t>
            </a:r>
            <a:endParaRPr lang="en-US" altLang="zh-TW" dirty="0" smtClean="0"/>
          </a:p>
          <a:p>
            <a:r>
              <a:rPr lang="zh-TW" altLang="en-US" dirty="0" smtClean="0"/>
              <a:t>副木是</a:t>
            </a:r>
            <a:r>
              <a:rPr lang="zh-TW" altLang="en-US" dirty="0"/>
              <a:t>一個動態的，不斷變化的過程，與評估程序中收集</a:t>
            </a:r>
            <a:r>
              <a:rPr lang="zh-TW" altLang="en-US" dirty="0" smtClean="0"/>
              <a:t>的訊息密切交織。</a:t>
            </a:r>
            <a:endParaRPr lang="zh-TW" altLang="en-US" dirty="0"/>
          </a:p>
        </p:txBody>
      </p:sp>
    </p:spTree>
    <p:extLst>
      <p:ext uri="{BB962C8B-B14F-4D97-AF65-F5344CB8AC3E}">
        <p14:creationId xmlns:p14="http://schemas.microsoft.com/office/powerpoint/2010/main" val="1014440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ctrTitle"/>
          </p:nvPr>
        </p:nvSpPr>
        <p:spPr/>
        <p:txBody>
          <a:bodyPr/>
          <a:lstStyle/>
          <a:p>
            <a:r>
              <a:rPr lang="zh-TW" altLang="en-US" dirty="0" smtClean="0"/>
              <a:t>上肢臨床檢查</a:t>
            </a:r>
            <a:endParaRPr lang="zh-TW" altLang="en-US" dirty="0"/>
          </a:p>
        </p:txBody>
      </p:sp>
      <p:sp>
        <p:nvSpPr>
          <p:cNvPr id="5" name="副標題 4"/>
          <p:cNvSpPr>
            <a:spLocks noGrp="1"/>
          </p:cNvSpPr>
          <p:nvPr>
            <p:ph type="subTitle" idx="1"/>
          </p:nvPr>
        </p:nvSpPr>
        <p:spPr/>
        <p:txBody>
          <a:bodyPr/>
          <a:lstStyle/>
          <a:p>
            <a:endParaRPr lang="zh-TW" altLang="en-US"/>
          </a:p>
        </p:txBody>
      </p:sp>
    </p:spTree>
    <p:extLst>
      <p:ext uri="{BB962C8B-B14F-4D97-AF65-F5344CB8AC3E}">
        <p14:creationId xmlns:p14="http://schemas.microsoft.com/office/powerpoint/2010/main" val="4119549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pPr algn="ctr"/>
            <a:r>
              <a:rPr lang="zh-TW" altLang="en-US" dirty="0" smtClean="0"/>
              <a:t>轉介與面談資料</a:t>
            </a:r>
            <a:endParaRPr lang="zh-TW" altLang="en-US" dirty="0"/>
          </a:p>
        </p:txBody>
      </p:sp>
      <p:sp>
        <p:nvSpPr>
          <p:cNvPr id="5" name="內容版面配置區 4"/>
          <p:cNvSpPr>
            <a:spLocks noGrp="1"/>
          </p:cNvSpPr>
          <p:nvPr>
            <p:ph idx="1"/>
          </p:nvPr>
        </p:nvSpPr>
        <p:spPr>
          <a:xfrm>
            <a:off x="838200" y="1773382"/>
            <a:ext cx="10515600" cy="4403581"/>
          </a:xfrm>
        </p:spPr>
        <p:txBody>
          <a:bodyPr>
            <a:normAutofit lnSpcReduction="10000"/>
          </a:bodyPr>
          <a:lstStyle/>
          <a:p>
            <a:r>
              <a:rPr lang="zh-TW" altLang="en-US" dirty="0" smtClean="0"/>
              <a:t>轉介單上所提供的資訊是很重要的</a:t>
            </a:r>
            <a:r>
              <a:rPr lang="en-US" altLang="zh-TW" dirty="0" smtClean="0"/>
              <a:t>,</a:t>
            </a:r>
            <a:r>
              <a:rPr lang="zh-TW" altLang="en-US" dirty="0" smtClean="0"/>
              <a:t>他可以會影響副木的設計</a:t>
            </a:r>
            <a:endParaRPr lang="en-US" altLang="zh-TW" dirty="0" smtClean="0"/>
          </a:p>
          <a:p>
            <a:r>
              <a:rPr lang="zh-TW" altLang="en-US" dirty="0" smtClean="0"/>
              <a:t>轉</a:t>
            </a:r>
            <a:r>
              <a:rPr lang="zh-TW" altLang="en-US" dirty="0" smtClean="0"/>
              <a:t>介單包含</a:t>
            </a:r>
            <a:endParaRPr lang="en-US" altLang="zh-TW" dirty="0" smtClean="0"/>
          </a:p>
          <a:p>
            <a:pPr lvl="1"/>
            <a:r>
              <a:rPr lang="zh-TW" altLang="en-US" dirty="0" smtClean="0"/>
              <a:t>患者姓名</a:t>
            </a:r>
            <a:endParaRPr lang="zh-TW" altLang="en-US" dirty="0"/>
          </a:p>
          <a:p>
            <a:pPr lvl="1"/>
            <a:r>
              <a:rPr lang="zh-TW" altLang="en-US" dirty="0" smtClean="0"/>
              <a:t>年齡</a:t>
            </a:r>
            <a:endParaRPr lang="en-US" altLang="zh-TW" dirty="0" smtClean="0"/>
          </a:p>
          <a:p>
            <a:pPr lvl="1"/>
            <a:r>
              <a:rPr lang="zh-TW" altLang="en-US" dirty="0" smtClean="0"/>
              <a:t>性別</a:t>
            </a:r>
            <a:endParaRPr lang="en-US" altLang="zh-TW" dirty="0" smtClean="0"/>
          </a:p>
          <a:p>
            <a:pPr lvl="1"/>
            <a:r>
              <a:rPr lang="zh-TW" altLang="en-US" dirty="0" smtClean="0"/>
              <a:t>優勢手</a:t>
            </a:r>
            <a:endParaRPr lang="en-US" altLang="zh-TW" dirty="0" smtClean="0"/>
          </a:p>
          <a:p>
            <a:pPr lvl="1"/>
            <a:r>
              <a:rPr lang="zh-TW" altLang="en-US" dirty="0" smtClean="0"/>
              <a:t>哪</a:t>
            </a:r>
            <a:r>
              <a:rPr lang="zh-TW" altLang="en-US" dirty="0"/>
              <a:t>間</a:t>
            </a:r>
            <a:r>
              <a:rPr lang="zh-TW" altLang="en-US" dirty="0" smtClean="0"/>
              <a:t>醫院</a:t>
            </a:r>
            <a:endParaRPr lang="en-US" altLang="zh-TW" dirty="0" smtClean="0"/>
          </a:p>
          <a:p>
            <a:pPr lvl="1"/>
            <a:r>
              <a:rPr lang="zh-TW" altLang="en-US" dirty="0" smtClean="0"/>
              <a:t>要處理的部位</a:t>
            </a:r>
            <a:endParaRPr lang="en-US" altLang="zh-TW" dirty="0" smtClean="0"/>
          </a:p>
          <a:p>
            <a:pPr lvl="1"/>
            <a:r>
              <a:rPr lang="zh-TW" altLang="en-US" dirty="0" smtClean="0"/>
              <a:t>傷害</a:t>
            </a:r>
            <a:r>
              <a:rPr lang="zh-TW" altLang="en-US" dirty="0"/>
              <a:t>的診斷，日期和</a:t>
            </a:r>
            <a:r>
              <a:rPr lang="zh-TW" altLang="en-US" dirty="0" smtClean="0"/>
              <a:t>情況或發生時間</a:t>
            </a:r>
            <a:endParaRPr lang="zh-TW" altLang="en-US" dirty="0"/>
          </a:p>
          <a:p>
            <a:pPr lvl="1"/>
            <a:r>
              <a:rPr lang="zh-TW" altLang="en-US" dirty="0" smtClean="0"/>
              <a:t>副木的</a:t>
            </a:r>
            <a:r>
              <a:rPr lang="zh-TW" altLang="en-US" dirty="0"/>
              <a:t>目的和</a:t>
            </a:r>
            <a:r>
              <a:rPr lang="zh-TW" altLang="en-US" dirty="0" smtClean="0"/>
              <a:t>時間</a:t>
            </a:r>
            <a:endParaRPr lang="en-US" altLang="zh-TW" dirty="0" smtClean="0"/>
          </a:p>
          <a:p>
            <a:pPr lvl="1"/>
            <a:r>
              <a:rPr lang="zh-TW" altLang="en-US" dirty="0" smtClean="0"/>
              <a:t>具體</a:t>
            </a:r>
            <a:r>
              <a:rPr lang="zh-TW" altLang="en-US" dirty="0"/>
              <a:t>的說明和注意事項。患者訪談提供相關的</a:t>
            </a:r>
          </a:p>
          <a:p>
            <a:endParaRPr lang="zh-TW" altLang="en-US" dirty="0"/>
          </a:p>
        </p:txBody>
      </p:sp>
    </p:spTree>
    <p:extLst>
      <p:ext uri="{BB962C8B-B14F-4D97-AF65-F5344CB8AC3E}">
        <p14:creationId xmlns:p14="http://schemas.microsoft.com/office/powerpoint/2010/main" val="3676620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t>轉介與面談資料</a:t>
            </a:r>
          </a:p>
        </p:txBody>
      </p:sp>
      <p:sp>
        <p:nvSpPr>
          <p:cNvPr id="3" name="內容版面配置區 2"/>
          <p:cNvSpPr>
            <a:spLocks noGrp="1"/>
          </p:cNvSpPr>
          <p:nvPr>
            <p:ph idx="1"/>
          </p:nvPr>
        </p:nvSpPr>
        <p:spPr>
          <a:xfrm>
            <a:off x="838200" y="1788680"/>
            <a:ext cx="10515600" cy="4351338"/>
          </a:xfrm>
        </p:spPr>
        <p:txBody>
          <a:bodyPr/>
          <a:lstStyle/>
          <a:p>
            <a:r>
              <a:rPr lang="zh-TW" altLang="en-US" dirty="0" smtClean="0"/>
              <a:t>與個案面談可得到</a:t>
            </a:r>
            <a:endParaRPr lang="en-US" altLang="zh-TW" dirty="0" smtClean="0"/>
          </a:p>
          <a:p>
            <a:pPr lvl="1"/>
            <a:r>
              <a:rPr lang="zh-TW" altLang="en-US" dirty="0"/>
              <a:t>病史（包括日期），包括可能</a:t>
            </a:r>
            <a:r>
              <a:rPr lang="zh-TW" altLang="en-US" dirty="0" smtClean="0"/>
              <a:t>影響副木佩戴</a:t>
            </a:r>
            <a:r>
              <a:rPr lang="zh-TW" altLang="en-US" dirty="0"/>
              <a:t>耐受性的相關病症，如糖尿病，皮質類固醇的使用</a:t>
            </a:r>
          </a:p>
          <a:p>
            <a:pPr lvl="1"/>
            <a:r>
              <a:rPr lang="zh-TW" altLang="en-US" dirty="0"/>
              <a:t>藥物，過去化療</a:t>
            </a:r>
            <a:r>
              <a:rPr lang="zh-TW" altLang="en-US" dirty="0" smtClean="0"/>
              <a:t>等診斷</a:t>
            </a:r>
            <a:endParaRPr lang="en-US" altLang="zh-TW" dirty="0"/>
          </a:p>
          <a:p>
            <a:pPr lvl="1"/>
            <a:r>
              <a:rPr lang="zh-TW" altLang="en-US" dirty="0"/>
              <a:t>受傷日期或發生日期</a:t>
            </a:r>
            <a:endParaRPr lang="en-US" altLang="zh-TW" dirty="0"/>
          </a:p>
          <a:p>
            <a:pPr lvl="1"/>
            <a:r>
              <a:rPr lang="zh-TW" altLang="en-US" dirty="0"/>
              <a:t>做副木的目的</a:t>
            </a:r>
            <a:endParaRPr lang="en-US" altLang="zh-TW" dirty="0"/>
          </a:p>
          <a:p>
            <a:pPr lvl="1"/>
            <a:r>
              <a:rPr lang="zh-TW" altLang="en-US" dirty="0"/>
              <a:t>特殊的適應症</a:t>
            </a:r>
            <a:endParaRPr lang="en-US" altLang="zh-TW" dirty="0"/>
          </a:p>
          <a:p>
            <a:pPr lvl="1"/>
            <a:endParaRPr lang="zh-TW" altLang="en-US" dirty="0"/>
          </a:p>
        </p:txBody>
      </p:sp>
    </p:spTree>
    <p:extLst>
      <p:ext uri="{BB962C8B-B14F-4D97-AF65-F5344CB8AC3E}">
        <p14:creationId xmlns:p14="http://schemas.microsoft.com/office/powerpoint/2010/main" val="2413146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t>轉介與面談資料</a:t>
            </a:r>
          </a:p>
        </p:txBody>
      </p:sp>
      <p:sp>
        <p:nvSpPr>
          <p:cNvPr id="3" name="內容版面配置區 2"/>
          <p:cNvSpPr>
            <a:spLocks noGrp="1"/>
          </p:cNvSpPr>
          <p:nvPr>
            <p:ph idx="1"/>
          </p:nvPr>
        </p:nvSpPr>
        <p:spPr/>
        <p:txBody>
          <a:bodyPr>
            <a:normAutofit/>
          </a:bodyPr>
          <a:lstStyle/>
          <a:p>
            <a:r>
              <a:rPr lang="zh-TW" altLang="en-US" dirty="0"/>
              <a:t>確定病因，診斷，康復潛力，生理時機和醫生的治療理念可以儘早進行</a:t>
            </a:r>
            <a:r>
              <a:rPr lang="zh-TW" altLang="en-US" dirty="0" smtClean="0"/>
              <a:t>分類治療和</a:t>
            </a:r>
            <a:r>
              <a:rPr lang="zh-TW" altLang="en-US" dirty="0"/>
              <a:t>副木</a:t>
            </a:r>
            <a:r>
              <a:rPr lang="zh-TW" altLang="en-US" dirty="0" smtClean="0"/>
              <a:t>選擇</a:t>
            </a:r>
            <a:r>
              <a:rPr lang="en-US" altLang="zh-TW" dirty="0" smtClean="0"/>
              <a:t>,</a:t>
            </a:r>
            <a:r>
              <a:rPr lang="zh-TW" altLang="en-US" dirty="0" smtClean="0"/>
              <a:t>如是上</a:t>
            </a:r>
            <a:r>
              <a:rPr lang="zh-TW" altLang="en-US" dirty="0"/>
              <a:t>運動神經元</a:t>
            </a:r>
            <a:r>
              <a:rPr lang="zh-TW" altLang="en-US" dirty="0" smtClean="0"/>
              <a:t>病變或是周邊神經問題</a:t>
            </a:r>
            <a:endParaRPr lang="en-US" altLang="zh-TW" dirty="0" smtClean="0"/>
          </a:p>
          <a:p>
            <a:r>
              <a:rPr lang="zh-TW" altLang="en-US" dirty="0" smtClean="0"/>
              <a:t>也</a:t>
            </a:r>
            <a:r>
              <a:rPr lang="zh-TW" altLang="en-US" dirty="0"/>
              <a:t>要</a:t>
            </a:r>
            <a:r>
              <a:rPr lang="zh-TW" altLang="en-US" dirty="0" smtClean="0"/>
              <a:t>確定器質性或</a:t>
            </a:r>
            <a:r>
              <a:rPr lang="zh-TW" altLang="en-US" dirty="0"/>
              <a:t>全身性</a:t>
            </a:r>
            <a:r>
              <a:rPr lang="zh-TW" altLang="en-US" dirty="0" smtClean="0"/>
              <a:t>疾病</a:t>
            </a:r>
            <a:r>
              <a:rPr lang="en-US" altLang="zh-TW" dirty="0" smtClean="0"/>
              <a:t>,</a:t>
            </a:r>
            <a:r>
              <a:rPr lang="zh-TW" altLang="en-US" dirty="0" smtClean="0"/>
              <a:t>例如，處理近</a:t>
            </a:r>
            <a:r>
              <a:rPr lang="zh-TW" altLang="en-US" dirty="0"/>
              <a:t>端指間（</a:t>
            </a:r>
            <a:r>
              <a:rPr lang="en-US" altLang="zh-TW" dirty="0"/>
              <a:t>IP</a:t>
            </a:r>
            <a:r>
              <a:rPr lang="zh-TW" altLang="en-US" dirty="0"/>
              <a:t>）關節過度</a:t>
            </a:r>
            <a:r>
              <a:rPr lang="zh-TW" altLang="en-US" dirty="0" smtClean="0"/>
              <a:t>伸展的問</a:t>
            </a:r>
            <a:r>
              <a:rPr lang="zh-TW" altLang="en-US" dirty="0"/>
              <a:t>題</a:t>
            </a:r>
            <a:r>
              <a:rPr lang="zh-TW" altLang="en-US" dirty="0" smtClean="0"/>
              <a:t>在</a:t>
            </a:r>
            <a:r>
              <a:rPr lang="zh-TW" altLang="en-US" dirty="0"/>
              <a:t>痙攣性手，類風濕性關節炎手和年輕運動員的手中被不同地對待</a:t>
            </a:r>
            <a:r>
              <a:rPr lang="zh-TW" altLang="en-US" dirty="0" smtClean="0"/>
              <a:t>。</a:t>
            </a:r>
            <a:endParaRPr lang="en-US" altLang="zh-TW" dirty="0" smtClean="0"/>
          </a:p>
          <a:p>
            <a:r>
              <a:rPr lang="zh-TW" altLang="en-US" dirty="0" smtClean="0"/>
              <a:t>在</a:t>
            </a:r>
            <a:r>
              <a:rPr lang="zh-TW" altLang="en-US" dirty="0"/>
              <a:t>處理術後患者時，必須知道哪些</a:t>
            </a:r>
            <a:r>
              <a:rPr lang="zh-TW" altLang="en-US" dirty="0" smtClean="0"/>
              <a:t>結構涉及</a:t>
            </a:r>
            <a:r>
              <a:rPr lang="zh-TW" altLang="en-US" dirty="0"/>
              <a:t>，修復了哪些結構</a:t>
            </a:r>
            <a:r>
              <a:rPr lang="zh-TW" altLang="en-US" dirty="0" smtClean="0"/>
              <a:t>，恢復的品質，手術的方式，</a:t>
            </a:r>
            <a:r>
              <a:rPr lang="zh-TW" altLang="en-US" dirty="0"/>
              <a:t>固定類型</a:t>
            </a:r>
            <a:r>
              <a:rPr lang="zh-TW" altLang="en-US" dirty="0" smtClean="0"/>
              <a:t>，目前被允許的關節角度範圍或是可承受的張力量</a:t>
            </a:r>
            <a:r>
              <a:rPr lang="zh-TW" altLang="en-US" dirty="0"/>
              <a:t>，</a:t>
            </a:r>
            <a:r>
              <a:rPr lang="zh-TW" altLang="en-US" dirty="0" smtClean="0"/>
              <a:t>這些</a:t>
            </a:r>
            <a:r>
              <a:rPr lang="zh-TW" altLang="en-US" dirty="0"/>
              <a:t>都是關鍵因素</a:t>
            </a:r>
          </a:p>
        </p:txBody>
      </p:sp>
    </p:spTree>
    <p:extLst>
      <p:ext uri="{BB962C8B-B14F-4D97-AF65-F5344CB8AC3E}">
        <p14:creationId xmlns:p14="http://schemas.microsoft.com/office/powerpoint/2010/main" val="984086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a:t>轉介與面談資料</a:t>
            </a:r>
          </a:p>
        </p:txBody>
      </p:sp>
      <p:sp>
        <p:nvSpPr>
          <p:cNvPr id="3" name="內容版面配置區 2"/>
          <p:cNvSpPr>
            <a:spLocks noGrp="1"/>
          </p:cNvSpPr>
          <p:nvPr>
            <p:ph idx="1"/>
          </p:nvPr>
        </p:nvSpPr>
        <p:spPr/>
        <p:txBody>
          <a:bodyPr/>
          <a:lstStyle/>
          <a:p>
            <a:r>
              <a:rPr lang="zh-TW" altLang="en-US" dirty="0"/>
              <a:t>術後</a:t>
            </a:r>
            <a:r>
              <a:rPr lang="zh-TW" altLang="en-US" dirty="0" smtClean="0"/>
              <a:t>時間點也</a:t>
            </a:r>
            <a:r>
              <a:rPr lang="zh-TW" altLang="en-US" dirty="0"/>
              <a:t>很</a:t>
            </a:r>
            <a:r>
              <a:rPr lang="zh-TW" altLang="en-US" dirty="0" smtClean="0"/>
              <a:t>關鍵</a:t>
            </a:r>
            <a:r>
              <a:rPr lang="en-US" altLang="zh-TW" dirty="0" smtClean="0"/>
              <a:t>:</a:t>
            </a:r>
            <a:r>
              <a:rPr lang="zh-TW" altLang="en-US" dirty="0" smtClean="0"/>
              <a:t>通常在手術後</a:t>
            </a:r>
            <a:r>
              <a:rPr lang="en-US" altLang="zh-TW" dirty="0"/>
              <a:t>8</a:t>
            </a:r>
            <a:r>
              <a:rPr lang="zh-TW" altLang="en-US" dirty="0" smtClean="0"/>
              <a:t>週才比較可以使用副木去牽拉</a:t>
            </a:r>
            <a:r>
              <a:rPr lang="en-US" altLang="zh-TW" dirty="0" smtClean="0"/>
              <a:t>,</a:t>
            </a:r>
            <a:r>
              <a:rPr lang="zh-TW" altLang="en-US" dirty="0" smtClean="0"/>
              <a:t>若太早使用，傷口可能不</a:t>
            </a:r>
            <a:r>
              <a:rPr lang="zh-TW" altLang="en-US" dirty="0"/>
              <a:t>足以</a:t>
            </a:r>
            <a:r>
              <a:rPr lang="zh-TW" altLang="en-US" dirty="0" smtClean="0"/>
              <a:t>承受</a:t>
            </a:r>
            <a:r>
              <a:rPr lang="zh-TW" altLang="en-US" dirty="0"/>
              <a:t>副</a:t>
            </a:r>
            <a:r>
              <a:rPr lang="zh-TW" altLang="en-US" dirty="0" smtClean="0"/>
              <a:t>木的</a:t>
            </a:r>
            <a:r>
              <a:rPr lang="zh-TW" altLang="en-US" dirty="0"/>
              <a:t>拉</a:t>
            </a:r>
            <a:r>
              <a:rPr lang="zh-TW" altLang="en-US" dirty="0" smtClean="0"/>
              <a:t>力。</a:t>
            </a:r>
            <a:endParaRPr lang="en-US" altLang="zh-TW" dirty="0" smtClean="0"/>
          </a:p>
          <a:p>
            <a:r>
              <a:rPr lang="zh-TW" altLang="en-US" dirty="0"/>
              <a:t>在術後早期階段某些傷害</a:t>
            </a:r>
            <a:r>
              <a:rPr lang="zh-TW" altLang="en-US" dirty="0" smtClean="0"/>
              <a:t>何時使用副木的哲學</a:t>
            </a:r>
            <a:r>
              <a:rPr lang="en-US" altLang="zh-TW" dirty="0" smtClean="0"/>
              <a:t>,</a:t>
            </a:r>
            <a:r>
              <a:rPr lang="zh-TW" altLang="en-US" dirty="0" smtClean="0"/>
              <a:t>也必須</a:t>
            </a:r>
            <a:r>
              <a:rPr lang="zh-TW" altLang="en-US" dirty="0"/>
              <a:t>了解轉診醫師的偏好</a:t>
            </a:r>
          </a:p>
        </p:txBody>
      </p:sp>
    </p:spTree>
    <p:extLst>
      <p:ext uri="{BB962C8B-B14F-4D97-AF65-F5344CB8AC3E}">
        <p14:creationId xmlns:p14="http://schemas.microsoft.com/office/powerpoint/2010/main" val="2323206736"/>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1179</Words>
  <Application>Microsoft Office PowerPoint</Application>
  <PresentationFormat>寬螢幕</PresentationFormat>
  <Paragraphs>87</Paragraphs>
  <Slides>18</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18</vt:i4>
      </vt:variant>
    </vt:vector>
  </HeadingPairs>
  <TitlesOfParts>
    <vt:vector size="23" baseType="lpstr">
      <vt:lpstr>新細明體</vt:lpstr>
      <vt:lpstr>Arial</vt:lpstr>
      <vt:lpstr>Calibri</vt:lpstr>
      <vt:lpstr>Calibri Light</vt:lpstr>
      <vt:lpstr>Office 佈景主題</vt:lpstr>
      <vt:lpstr>上肢副木功能評估</vt:lpstr>
      <vt:lpstr>前言</vt:lpstr>
      <vt:lpstr>評估的紀錄及時間點</vt:lpstr>
      <vt:lpstr>紀錄評估時間</vt:lpstr>
      <vt:lpstr>上肢臨床檢查</vt:lpstr>
      <vt:lpstr>轉介與面談資料</vt:lpstr>
      <vt:lpstr>轉介與面談資料</vt:lpstr>
      <vt:lpstr>轉介與面談資料</vt:lpstr>
      <vt:lpstr>轉介與面談資料</vt:lpstr>
      <vt:lpstr>皮膚</vt:lpstr>
      <vt:lpstr>皮膚</vt:lpstr>
      <vt:lpstr>骨骼</vt:lpstr>
      <vt:lpstr>PowerPoint 簡報</vt:lpstr>
      <vt:lpstr>關節</vt:lpstr>
      <vt:lpstr>上肢評估工具</vt:lpstr>
      <vt:lpstr>體積</vt:lpstr>
      <vt:lpstr>肌力</vt:lpstr>
      <vt:lpstr>手指敏感度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手肘與肩膀</dc:title>
  <dc:creator>慧珊 羅</dc:creator>
  <cp:lastModifiedBy>慧珊 羅</cp:lastModifiedBy>
  <cp:revision>24</cp:revision>
  <dcterms:created xsi:type="dcterms:W3CDTF">2018-10-02T11:08:10Z</dcterms:created>
  <dcterms:modified xsi:type="dcterms:W3CDTF">2018-10-03T12:41:17Z</dcterms:modified>
</cp:coreProperties>
</file>