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3F8AC-216B-47E0-8669-DE227D426BF6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DBDF8-784C-481F-85E9-5262EFC428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744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1200" dirty="0" smtClean="0"/>
              <a:t>有規則的遊戲與運動是兒童在學校的主要活動，假裝遊戲的活動很少，年齡較大兒童的假裝遊戲與幼兒相比較，假裝遊戲的形式與內容 有質的差異並更複雜，兒童逐漸轉變私 人想法或幻想，兒童以好玩的活動來達成幻想，與其他兒童、玩偶、 模型的戲劇遊戲最常見，在藝術、書寫、說故事很容易發現有想像存 在，學齡兒童離開大人眼光的注意，花許多時間在同儕遊戲，與同儕 建立穩定的友誼關係，一般而言是和與自己有共同興趣的人形成友誼，遊戲團體偏向在年齡與性別相同，男生喜歡大團體的活動如：運動；女生喜歡較親密的小團體活動。</a:t>
            </a:r>
          </a:p>
          <a:p>
            <a:pPr eaLnBrk="1" hangingPunct="1">
              <a:lnSpc>
                <a:spcPct val="80000"/>
              </a:lnSpc>
            </a:pPr>
            <a:endParaRPr lang="en-US" altLang="zh-TW" sz="1200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C3A1E-35A9-4461-8850-A081C8085841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0859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667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551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94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421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4435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1381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8349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378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93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84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251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85185-74AD-4993-AAB7-887AE79AB5FD}" type="datetimeFigureOut">
              <a:rPr lang="zh-TW" altLang="en-US" smtClean="0"/>
              <a:t>2018/10/1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0EA36-1BE4-44FF-BFE3-B9CB1D3873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00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認知發展理論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zh-TW" altLang="en-US" dirty="0"/>
              <a:t>皮亞傑</a:t>
            </a:r>
            <a:r>
              <a:rPr lang="en-US" altLang="zh-TW" dirty="0"/>
              <a:t>(</a:t>
            </a:r>
            <a:r>
              <a:rPr lang="en-US" altLang="zh-TW" dirty="0" err="1"/>
              <a:t>piaget</a:t>
            </a:r>
            <a:r>
              <a:rPr lang="en-US" altLang="zh-TW" dirty="0"/>
              <a:t>)</a:t>
            </a:r>
            <a:r>
              <a:rPr lang="zh-TW" altLang="en-US" dirty="0"/>
              <a:t>遊戲是目前認知能力的演練與表現</a:t>
            </a:r>
          </a:p>
          <a:p>
            <a:pPr marL="457200" indent="-457200"/>
            <a:r>
              <a:rPr lang="zh-TW" altLang="en-US" dirty="0"/>
              <a:t>依據認知發展提出三大類遊戲</a:t>
            </a:r>
          </a:p>
          <a:p>
            <a:pPr marL="914400" lvl="1" indent="-457200"/>
            <a:r>
              <a:rPr lang="zh-TW" altLang="en-US" dirty="0" smtClean="0"/>
              <a:t>練習性遊戲</a:t>
            </a:r>
            <a:endParaRPr lang="zh-TW" altLang="en-US" dirty="0"/>
          </a:p>
          <a:p>
            <a:pPr marL="914400" lvl="1" indent="-457200"/>
            <a:r>
              <a:rPr lang="zh-TW" altLang="en-US" dirty="0"/>
              <a:t>象徵性遊戲</a:t>
            </a:r>
          </a:p>
          <a:p>
            <a:pPr marL="914400" lvl="1" indent="-457200"/>
            <a:r>
              <a:rPr lang="zh-TW" altLang="en-US" dirty="0"/>
              <a:t>規則性遊戲</a:t>
            </a:r>
          </a:p>
        </p:txBody>
      </p:sp>
    </p:spTree>
    <p:extLst>
      <p:ext uri="{BB962C8B-B14F-4D97-AF65-F5344CB8AC3E}">
        <p14:creationId xmlns:p14="http://schemas.microsoft.com/office/powerpoint/2010/main" val="1568600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認知發展理論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Rebin,Fein,Vandengerg</a:t>
            </a:r>
            <a:r>
              <a:rPr lang="zh-TW" altLang="en-US" dirty="0" smtClean="0"/>
              <a:t>觀察從出生到</a:t>
            </a:r>
            <a:r>
              <a:rPr lang="en-US" altLang="zh-TW" dirty="0" smtClean="0"/>
              <a:t>7</a:t>
            </a:r>
            <a:r>
              <a:rPr lang="zh-TW" altLang="en-US" dirty="0" smtClean="0"/>
              <a:t>歲</a:t>
            </a:r>
            <a:r>
              <a:rPr lang="en-US" altLang="zh-TW" dirty="0" smtClean="0"/>
              <a:t>,</a:t>
            </a:r>
            <a:r>
              <a:rPr lang="zh-TW" altLang="en-US" dirty="0" smtClean="0"/>
              <a:t>有七種認知遊戲階段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知覺動作遊戲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建構遊戲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初級假裝遊戲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替代性假裝遊戲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社會戲劇遊戲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規則的察覺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規則</a:t>
            </a:r>
            <a:r>
              <a:rPr lang="zh-TW" altLang="en-US" dirty="0"/>
              <a:t>遊戲</a:t>
            </a:r>
          </a:p>
        </p:txBody>
      </p:sp>
    </p:spTree>
    <p:extLst>
      <p:ext uri="{BB962C8B-B14F-4D97-AF65-F5344CB8AC3E}">
        <p14:creationId xmlns:p14="http://schemas.microsoft.com/office/powerpoint/2010/main" val="2597309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認知發展理論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知覺動作遊戲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約</a:t>
            </a:r>
            <a:r>
              <a:rPr lang="en-US" altLang="zh-TW" dirty="0" smtClean="0"/>
              <a:t>1</a:t>
            </a:r>
            <a:r>
              <a:rPr lang="zh-TW" altLang="en-US" dirty="0" smtClean="0"/>
              <a:t>歲之前</a:t>
            </a:r>
            <a:r>
              <a:rPr lang="en-US" altLang="zh-TW" dirty="0" smtClean="0"/>
              <a:t>,</a:t>
            </a:r>
            <a:r>
              <a:rPr lang="zh-TW" altLang="en-US" dirty="0" smtClean="0"/>
              <a:t>利用已有的知覺基模探索外在事物</a:t>
            </a:r>
            <a:endParaRPr lang="en-US" altLang="zh-TW" dirty="0" smtClean="0"/>
          </a:p>
          <a:p>
            <a:r>
              <a:rPr lang="zh-TW" altLang="en-US" dirty="0" smtClean="0"/>
              <a:t>建構遊戲</a:t>
            </a:r>
            <a:endParaRPr lang="en-US" altLang="zh-TW" dirty="0"/>
          </a:p>
          <a:p>
            <a:pPr lvl="1"/>
            <a:r>
              <a:rPr lang="zh-TW" altLang="en-US" dirty="0" smtClean="0"/>
              <a:t>約</a:t>
            </a:r>
            <a:r>
              <a:rPr lang="en-US" altLang="zh-TW" dirty="0" smtClean="0"/>
              <a:t>1-2</a:t>
            </a:r>
            <a:r>
              <a:rPr lang="zh-TW" altLang="en-US" dirty="0" smtClean="0"/>
              <a:t>歲</a:t>
            </a:r>
            <a:r>
              <a:rPr lang="en-US" altLang="zh-TW" dirty="0" smtClean="0"/>
              <a:t>,</a:t>
            </a:r>
            <a:r>
              <a:rPr lang="zh-TW" altLang="en-US" dirty="0" smtClean="0"/>
              <a:t>可以使用玩物做簡單的建構</a:t>
            </a:r>
            <a:r>
              <a:rPr lang="en-US" altLang="zh-TW" dirty="0" smtClean="0"/>
              <a:t>,</a:t>
            </a:r>
            <a:r>
              <a:rPr lang="zh-TW" altLang="en-US" dirty="0" smtClean="0"/>
              <a:t>如拼圖</a:t>
            </a:r>
            <a:r>
              <a:rPr lang="en-US" altLang="zh-TW" dirty="0" smtClean="0"/>
              <a:t>.</a:t>
            </a:r>
            <a:r>
              <a:rPr lang="zh-TW" altLang="en-US" dirty="0" smtClean="0"/>
              <a:t>積木</a:t>
            </a:r>
            <a:r>
              <a:rPr lang="en-US" altLang="zh-TW" dirty="0" smtClean="0"/>
              <a:t>.</a:t>
            </a:r>
            <a:r>
              <a:rPr lang="zh-TW" altLang="en-US" dirty="0" smtClean="0"/>
              <a:t>插樁玩具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可持續至</a:t>
            </a:r>
            <a:r>
              <a:rPr lang="en-US" altLang="zh-TW" dirty="0" smtClean="0"/>
              <a:t>6</a:t>
            </a:r>
            <a:r>
              <a:rPr lang="zh-TW" altLang="en-US" dirty="0" smtClean="0"/>
              <a:t>歲</a:t>
            </a:r>
            <a:r>
              <a:rPr lang="en-US" altLang="zh-TW" dirty="0" smtClean="0"/>
              <a:t>,</a:t>
            </a:r>
            <a:r>
              <a:rPr lang="zh-TW" altLang="en-US" dirty="0" smtClean="0"/>
              <a:t>會越來越複雜以及有創意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058006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認知發展理論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初級假裝遊戲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約</a:t>
            </a:r>
            <a:r>
              <a:rPr lang="en-US" altLang="zh-TW" dirty="0" smtClean="0"/>
              <a:t>12</a:t>
            </a:r>
            <a:r>
              <a:rPr lang="zh-TW" altLang="en-US" dirty="0" smtClean="0"/>
              <a:t>個月</a:t>
            </a:r>
            <a:r>
              <a:rPr lang="en-US" altLang="zh-TW" dirty="0" smtClean="0"/>
              <a:t>-14</a:t>
            </a:r>
            <a:r>
              <a:rPr lang="zh-TW" altLang="en-US" dirty="0" smtClean="0"/>
              <a:t>個月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使用模擬真實器具的玩具假裝一些動作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用玩具湯匙餵娃娃</a:t>
            </a:r>
            <a:r>
              <a:rPr lang="en-US" altLang="zh-TW" dirty="0" smtClean="0"/>
              <a:t>.</a:t>
            </a:r>
            <a:r>
              <a:rPr lang="zh-TW" altLang="en-US" dirty="0" smtClean="0"/>
              <a:t>用玩具梳子梳頭髮</a:t>
            </a:r>
            <a:r>
              <a:rPr lang="en-US" altLang="zh-TW" dirty="0" smtClean="0"/>
              <a:t>.</a:t>
            </a:r>
            <a:r>
              <a:rPr lang="zh-TW" altLang="en-US" dirty="0" smtClean="0"/>
              <a:t>用玩具車代替開車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77806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認知發展理論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替代性假裝遊戲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約</a:t>
            </a:r>
            <a:r>
              <a:rPr lang="en-US" altLang="zh-TW" dirty="0" smtClean="0"/>
              <a:t>2-3</a:t>
            </a:r>
            <a:r>
              <a:rPr lang="zh-TW" altLang="en-US" dirty="0" smtClean="0"/>
              <a:t>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使用玩物替代任何想得到的東西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如</a:t>
            </a:r>
            <a:r>
              <a:rPr lang="en-US" altLang="zh-TW" dirty="0" smtClean="0"/>
              <a:t>:</a:t>
            </a:r>
            <a:r>
              <a:rPr lang="zh-TW" altLang="en-US" dirty="0" smtClean="0"/>
              <a:t>用筷子替代梳子</a:t>
            </a:r>
            <a:r>
              <a:rPr lang="en-US" altLang="zh-TW" dirty="0" smtClean="0"/>
              <a:t>.</a:t>
            </a:r>
            <a:r>
              <a:rPr lang="zh-TW" altLang="en-US" dirty="0" smtClean="0"/>
              <a:t>用掃把替代騎馬</a:t>
            </a:r>
            <a:endParaRPr lang="en-US" altLang="zh-TW" dirty="0" smtClean="0"/>
          </a:p>
          <a:p>
            <a:r>
              <a:rPr lang="zh-TW" altLang="en-US" dirty="0" smtClean="0"/>
              <a:t>社會戲劇遊戲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這種遊戲對兒童社會發展尤其重要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由扮演別人</a:t>
            </a:r>
            <a:r>
              <a:rPr lang="en-US" altLang="zh-TW" dirty="0" smtClean="0"/>
              <a:t>, </a:t>
            </a:r>
            <a:r>
              <a:rPr lang="zh-TW" altLang="en-US" dirty="0" smtClean="0"/>
              <a:t>使孩子跳脫自我中心</a:t>
            </a:r>
            <a:r>
              <a:rPr lang="en-US" altLang="zh-TW" dirty="0" smtClean="0"/>
              <a:t>,</a:t>
            </a:r>
            <a:r>
              <a:rPr lang="zh-TW" altLang="en-US" dirty="0" smtClean="0"/>
              <a:t>逐漸了解別人的看法與想法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9593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認知發展理論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規則的察覺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約</a:t>
            </a:r>
            <a:r>
              <a:rPr lang="en-US" altLang="zh-TW" dirty="0" smtClean="0"/>
              <a:t>6</a:t>
            </a:r>
            <a:r>
              <a:rPr lang="zh-TW" altLang="en-US" dirty="0" smtClean="0"/>
              <a:t>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可以預先計畫情節</a:t>
            </a:r>
            <a:r>
              <a:rPr lang="en-US" altLang="zh-TW" dirty="0" smtClean="0"/>
              <a:t>,</a:t>
            </a:r>
            <a:r>
              <a:rPr lang="zh-TW" altLang="en-US" dirty="0" smtClean="0"/>
              <a:t>分配角色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開始發展具體的運思能力</a:t>
            </a:r>
            <a:endParaRPr lang="en-US" altLang="zh-TW" dirty="0" smtClean="0"/>
          </a:p>
          <a:p>
            <a:r>
              <a:rPr lang="zh-TW" altLang="en-US" dirty="0" smtClean="0"/>
              <a:t>規則遊戲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約在上小學之後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對兒童日後的認知及社會發展有助</a:t>
            </a:r>
            <a:r>
              <a:rPr lang="zh-TW" altLang="en-US" dirty="0"/>
              <a:t>益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276037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遊戲能力的發展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zh-TW" altLang="en-US" dirty="0"/>
              <a:t>有規則的遊戲與運動是兒童在學校的主要活動假裝遊戲的活動很少</a:t>
            </a:r>
            <a:endParaRPr lang="en-US" altLang="zh-TW" dirty="0"/>
          </a:p>
          <a:p>
            <a:pPr eaLnBrk="1" hangingPunct="1">
              <a:lnSpc>
                <a:spcPct val="80000"/>
              </a:lnSpc>
            </a:pPr>
            <a:r>
              <a:rPr lang="zh-TW" altLang="en-US" dirty="0"/>
              <a:t>年齡較大兒童的假裝遊戲與幼兒相比較，假裝遊戲的形式與內容 有質的差異並更複雜，兒童逐漸轉變私 人想法或幻想，與其他兒童、玩偶、 模型的戲劇遊戲最常見，在藝術、書寫、說故事很容易發現有想像存在</a:t>
            </a:r>
            <a:endParaRPr lang="en-US" altLang="zh-TW" dirty="0"/>
          </a:p>
          <a:p>
            <a:pPr eaLnBrk="1" hangingPunct="1">
              <a:lnSpc>
                <a:spcPct val="80000"/>
              </a:lnSpc>
            </a:pPr>
            <a:r>
              <a:rPr lang="zh-TW" altLang="en-US" dirty="0"/>
              <a:t>花許多時間在同儕遊戲，與同儕建立穩定的友誼關係，一般而言是和與自己有共同興趣的人形成友誼，男生喜歡大團體的活動如：運動；女生喜歡較親密的小團體活動。</a:t>
            </a:r>
          </a:p>
          <a:p>
            <a:pPr eaLnBrk="1" hangingPunct="1">
              <a:lnSpc>
                <a:spcPct val="80000"/>
              </a:lnSpc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56660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遊戲能力的發展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較大兒童與同儕共同遊戲時，所使用的口語與非口語的社會溝通 策略更複雜，受歡迎的兒童會成功邀請別人、加入同儕遊戲和各種社 會策略</a:t>
            </a:r>
          </a:p>
          <a:p>
            <a:pPr eaLnBrk="1" hangingPunct="1"/>
            <a:r>
              <a:rPr lang="zh-TW" altLang="en-US" smtClean="0"/>
              <a:t>逐漸加入遊戲團體的策略包括：逐漸接近團體、徘徊在遊戲邊緣、模仿活動、漸漸靠近、等待被邀請、 在不干擾玩伴下自然加入團體。</a:t>
            </a:r>
          </a:p>
          <a:p>
            <a:pPr eaLnBrk="1" hangingPunct="1"/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760275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依據社會性發展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1030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zh-TW" altLang="en-US" sz="4000" b="1" dirty="0"/>
              <a:t>遊戲的社會層次</a:t>
            </a:r>
            <a:endParaRPr lang="zh-TW" altLang="en-US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Tx/>
              <a:buAutoNum type="arabicPeriod"/>
            </a:pPr>
            <a:r>
              <a:rPr lang="zh-TW" altLang="en-US" dirty="0" smtClean="0"/>
              <a:t>無所事事行為</a:t>
            </a:r>
            <a:endParaRPr lang="en-US" altLang="zh-TW" dirty="0" smtClean="0"/>
          </a:p>
          <a:p>
            <a:pPr marL="857250" lvl="1" indent="-457200"/>
            <a:r>
              <a:rPr lang="zh-TW" altLang="en-US" dirty="0" smtClean="0"/>
              <a:t>約</a:t>
            </a:r>
            <a:r>
              <a:rPr lang="en-US" altLang="zh-TW" dirty="0" smtClean="0"/>
              <a:t>2</a:t>
            </a:r>
            <a:r>
              <a:rPr lang="zh-TW" altLang="en-US" dirty="0" smtClean="0"/>
              <a:t>歲前</a:t>
            </a:r>
            <a:endParaRPr lang="en-US" altLang="zh-TW" dirty="0" smtClean="0"/>
          </a:p>
          <a:p>
            <a:pPr marL="857250" lvl="1" indent="-457200"/>
            <a:r>
              <a:rPr lang="zh-TW" altLang="en-US" dirty="0" smtClean="0"/>
              <a:t>到處走</a:t>
            </a:r>
            <a:r>
              <a:rPr lang="en-US" altLang="zh-TW" dirty="0" smtClean="0"/>
              <a:t>.</a:t>
            </a:r>
            <a:r>
              <a:rPr lang="zh-TW" altLang="en-US" dirty="0" smtClean="0"/>
              <a:t>東張西望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旁觀行為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約</a:t>
            </a:r>
            <a:r>
              <a:rPr lang="en-US" altLang="zh-TW" dirty="0" smtClean="0"/>
              <a:t>2</a:t>
            </a:r>
            <a:r>
              <a:rPr lang="zh-TW" altLang="en-US" dirty="0" smtClean="0"/>
              <a:t>歲前</a:t>
            </a:r>
            <a:endParaRPr lang="en-US" altLang="zh-TW" dirty="0" smtClean="0"/>
          </a:p>
          <a:p>
            <a:pPr lvl="1"/>
            <a:r>
              <a:rPr lang="zh-TW" altLang="en-US" dirty="0"/>
              <a:t>兒童眼睛注視著其他兒童、他們玩的玩具或 他們玩的活動，可以推知他們明顯意識到他人的存在，但他們並 不與人玩。</a:t>
            </a:r>
          </a:p>
          <a:p>
            <a:pPr lvl="1"/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 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286466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遊戲的社會層次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/>
              <a:t>3.</a:t>
            </a:r>
            <a:r>
              <a:rPr lang="zh-TW" altLang="en-US" dirty="0" smtClean="0"/>
              <a:t>單獨遊戲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約</a:t>
            </a:r>
            <a:r>
              <a:rPr lang="en-US" altLang="zh-TW" dirty="0" smtClean="0"/>
              <a:t>2-2.5</a:t>
            </a:r>
            <a:r>
              <a:rPr lang="zh-TW" altLang="en-US" dirty="0" smtClean="0"/>
              <a:t>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自己一個人玩</a:t>
            </a:r>
            <a:r>
              <a:rPr lang="en-US" altLang="zh-TW" dirty="0" smtClean="0"/>
              <a:t>,</a:t>
            </a:r>
            <a:r>
              <a:rPr lang="zh-TW" altLang="en-US" dirty="0" smtClean="0"/>
              <a:t>沒有與他人互動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4.</a:t>
            </a:r>
            <a:r>
              <a:rPr lang="zh-TW" altLang="en-US" dirty="0" smtClean="0"/>
              <a:t>平行遊戲</a:t>
            </a:r>
            <a:endParaRPr lang="en-US" altLang="zh-TW" dirty="0"/>
          </a:p>
          <a:p>
            <a:pPr lvl="1"/>
            <a:r>
              <a:rPr lang="zh-TW" altLang="en-US" dirty="0" smtClean="0"/>
              <a:t>約</a:t>
            </a:r>
            <a:r>
              <a:rPr lang="en-US" altLang="zh-TW" dirty="0" smtClean="0"/>
              <a:t>2.5-3.5</a:t>
            </a:r>
            <a:r>
              <a:rPr lang="zh-TW" altLang="en-US" dirty="0" smtClean="0"/>
              <a:t>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與旁邊小孩玩相同的玩具</a:t>
            </a:r>
            <a:r>
              <a:rPr lang="en-US" altLang="zh-TW" dirty="0" smtClean="0"/>
              <a:t>,</a:t>
            </a:r>
            <a:r>
              <a:rPr lang="zh-TW" altLang="en-US" dirty="0" smtClean="0"/>
              <a:t>但沒有進一步交談</a:t>
            </a: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002210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認知發展理論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練習性遊戲</a:t>
            </a:r>
          </a:p>
          <a:p>
            <a:pPr lvl="1"/>
            <a:r>
              <a:rPr lang="zh-TW" altLang="en-US"/>
              <a:t>孩子的行為是為有趣或練習</a:t>
            </a:r>
            <a:r>
              <a:rPr lang="en-US" altLang="zh-TW"/>
              <a:t>,</a:t>
            </a:r>
            <a:r>
              <a:rPr lang="zh-TW" altLang="en-US"/>
              <a:t>沒有任何假扮或規則的成分存在</a:t>
            </a:r>
          </a:p>
          <a:p>
            <a:pPr lvl="1"/>
            <a:r>
              <a:rPr lang="zh-TW" altLang="en-US"/>
              <a:t>主要出現在</a:t>
            </a:r>
            <a:r>
              <a:rPr lang="en-US" altLang="zh-TW"/>
              <a:t>2</a:t>
            </a:r>
            <a:r>
              <a:rPr lang="zh-TW" altLang="en-US"/>
              <a:t>歲前</a:t>
            </a:r>
          </a:p>
          <a:p>
            <a:pPr lvl="1"/>
            <a:r>
              <a:rPr lang="zh-TW" altLang="en-US"/>
              <a:t>遊戲特徵為探索感覺刺激和動作</a:t>
            </a:r>
            <a:r>
              <a:rPr lang="en-US" altLang="zh-TW"/>
              <a:t>,</a:t>
            </a:r>
            <a:r>
              <a:rPr lang="zh-TW" altLang="en-US"/>
              <a:t>因此被稱作感覺動作遊戲</a:t>
            </a:r>
          </a:p>
        </p:txBody>
      </p:sp>
    </p:spTree>
    <p:extLst>
      <p:ext uri="{BB962C8B-B14F-4D97-AF65-F5344CB8AC3E}">
        <p14:creationId xmlns:p14="http://schemas.microsoft.com/office/powerpoint/2010/main" val="17445128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遊戲的社會層次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5.</a:t>
            </a:r>
            <a:r>
              <a:rPr lang="zh-TW" altLang="en-US" dirty="0" smtClean="0"/>
              <a:t>協同</a:t>
            </a:r>
            <a:r>
              <a:rPr lang="zh-TW" altLang="en-US" dirty="0"/>
              <a:t>遊戲</a:t>
            </a:r>
            <a:endParaRPr lang="en-US" altLang="zh-TW" dirty="0"/>
          </a:p>
          <a:p>
            <a:pPr lvl="1"/>
            <a:r>
              <a:rPr lang="zh-TW" altLang="en-US" dirty="0"/>
              <a:t>與其他兒童一起玩</a:t>
            </a:r>
            <a:r>
              <a:rPr lang="en-US" altLang="zh-TW" dirty="0"/>
              <a:t>,</a:t>
            </a:r>
            <a:r>
              <a:rPr lang="zh-TW" altLang="en-US" dirty="0"/>
              <a:t>但沒有共同目標或互相</a:t>
            </a:r>
            <a:r>
              <a:rPr lang="zh-TW" altLang="en-US" dirty="0" smtClean="0"/>
              <a:t>協助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6.</a:t>
            </a:r>
            <a:r>
              <a:rPr lang="zh-TW" altLang="en-US" dirty="0" smtClean="0"/>
              <a:t>合作遊戲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與其他兒童一起玩</a:t>
            </a:r>
            <a:r>
              <a:rPr lang="en-US" altLang="zh-TW" dirty="0" smtClean="0"/>
              <a:t>,</a:t>
            </a:r>
            <a:r>
              <a:rPr lang="zh-TW" altLang="en-US" dirty="0" smtClean="0"/>
              <a:t>彼此之間有分工及相互協助</a:t>
            </a:r>
            <a:r>
              <a:rPr lang="en-US" altLang="zh-TW" dirty="0" smtClean="0"/>
              <a:t>,</a:t>
            </a:r>
            <a:r>
              <a:rPr lang="zh-TW" altLang="en-US" dirty="0" smtClean="0"/>
              <a:t>已達成共同目標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10905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遊戲和兒童發展的關係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b="1" smtClean="0"/>
              <a:t>( </a:t>
            </a:r>
            <a:r>
              <a:rPr lang="zh-TW" altLang="en-US" b="1" smtClean="0"/>
              <a:t>一</a:t>
            </a:r>
            <a:r>
              <a:rPr lang="en-US" altLang="zh-TW" b="1" smtClean="0"/>
              <a:t>) </a:t>
            </a:r>
            <a:r>
              <a:rPr lang="zh-TW" altLang="en-US" b="1" smtClean="0"/>
              <a:t>遊戲和認知能力</a:t>
            </a:r>
            <a:endParaRPr lang="zh-TW" altLang="en-US" smtClean="0"/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根據 </a:t>
            </a:r>
            <a:r>
              <a:rPr lang="en-US" altLang="zh-TW" smtClean="0"/>
              <a:t>Vygotsky  </a:t>
            </a:r>
            <a:r>
              <a:rPr lang="zh-TW" altLang="en-US" smtClean="0"/>
              <a:t>的研究，在假裝遊戲中使用象徵性事物，可以幫助 孩子的抽象能力的發展，假裝遊戲中兒童想像物體為其他物體和情 境，在假裝遊戲中做象徵性轉換的能力，能增加聯想、邏輯、抽象思 考的發展（</a:t>
            </a:r>
            <a:r>
              <a:rPr lang="en-US" altLang="zh-TW" smtClean="0"/>
              <a:t>Piaget, 1962</a:t>
            </a:r>
            <a:r>
              <a:rPr lang="zh-TW" altLang="en-US" smtClean="0"/>
              <a:t>）。透過遊戲兒童探索和操作，兒童增加對物體 功能和意義的察覺。</a:t>
            </a:r>
          </a:p>
        </p:txBody>
      </p:sp>
    </p:spTree>
    <p:extLst>
      <p:ext uri="{BB962C8B-B14F-4D97-AF65-F5344CB8AC3E}">
        <p14:creationId xmlns:p14="http://schemas.microsoft.com/office/powerpoint/2010/main" val="2062410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遊戲和兒童發展的關係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Bruner</a:t>
            </a:r>
            <a:r>
              <a:rPr lang="zh-TW" altLang="en-US" smtClean="0"/>
              <a:t>（</a:t>
            </a:r>
            <a:r>
              <a:rPr lang="en-US" altLang="zh-TW" smtClean="0"/>
              <a:t>1972</a:t>
            </a:r>
            <a:r>
              <a:rPr lang="zh-TW" altLang="en-US" smtClean="0"/>
              <a:t>）認為遊戲可增進兒童對行為的選擇，而促進對問題 解決的能力，兒童在遊戲中自由嘗試各種玩法，而這些玩法有助於日 後問題解決的能力；遊戲可增進問題解決能力，遊戲能使行 為及想法彈性和創新，對於問題能有效並創新解決。提供兒童探索與 創造的機會，兒童能體驗新奇的行為，在象徵遊戲中兒童能掙脫慣例 的聯想，以新奇和彈性方式組合想法，因此遊戲擴大創造力、想像力。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3550468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遊戲和兒童發展的關係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b="1" smtClean="0"/>
              <a:t>( </a:t>
            </a:r>
            <a:r>
              <a:rPr lang="zh-TW" altLang="en-US" b="1" smtClean="0"/>
              <a:t>二</a:t>
            </a:r>
            <a:r>
              <a:rPr lang="en-US" altLang="zh-TW" b="1" smtClean="0"/>
              <a:t>) </a:t>
            </a:r>
            <a:r>
              <a:rPr lang="zh-TW" altLang="en-US" b="1" smtClean="0"/>
              <a:t>遊戲和社會能力</a:t>
            </a:r>
            <a:endParaRPr lang="zh-TW" altLang="en-US" smtClean="0"/>
          </a:p>
          <a:p>
            <a:pPr eaLnBrk="1" hangingPunct="1"/>
            <a:r>
              <a:rPr lang="zh-TW" altLang="en-US" smtClean="0"/>
              <a:t>遊戲可以讓大家學習輪流、分享、溝通，提供兒童練習社會技巧 的機會，可以向同儕表達親密和感情，並建立友誼，同儕遊戲讓兒童熟練社會溝通策略，學習協商與妥協，共同解決遊戲材料和遊戲角色的衝突。兒童也能學習解讀社會線索能成功受邀請和加入同儕團體。</a:t>
            </a:r>
          </a:p>
          <a:p>
            <a:pPr eaLnBrk="1" hangingPunct="1">
              <a:buFontTx/>
              <a:buNone/>
            </a:pPr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8973329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遊戲和兒童發展的關係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假裝遊戲對於社會發展特別重要，合作遊戲劇本時兒童互相探索遊戲 角色、主題、責任、協商和妥協。由遊戲中檢驗人類可能的互動和關 係，並熟悉溝通技巧。玩團體 遊戲，兒童有機會練習與熟練社會技巧，進而運用社會技巧。此外</a:t>
            </a:r>
            <a:r>
              <a:rPr lang="en-US" altLang="zh-TW" smtClean="0"/>
              <a:t>,</a:t>
            </a:r>
            <a:r>
              <a:rPr lang="zh-TW" altLang="en-US" smtClean="0"/>
              <a:t>社會戲劇遊戲課程可以增加兒童合作之社會技巧</a:t>
            </a:r>
          </a:p>
          <a:p>
            <a:pPr eaLnBrk="1" hangingPunct="1"/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7078801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遊戲和兒童發展的關係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b="1" smtClean="0"/>
              <a:t>( </a:t>
            </a:r>
            <a:r>
              <a:rPr lang="zh-TW" altLang="en-US" b="1" smtClean="0"/>
              <a:t>三</a:t>
            </a:r>
            <a:r>
              <a:rPr lang="en-US" altLang="zh-TW" b="1" smtClean="0"/>
              <a:t>) </a:t>
            </a:r>
            <a:r>
              <a:rPr lang="zh-TW" altLang="en-US" b="1" smtClean="0"/>
              <a:t>遊戲和語言能力</a:t>
            </a:r>
            <a:endParaRPr lang="zh-TW" altLang="en-US" smtClean="0"/>
          </a:p>
          <a:p>
            <a:pPr eaLnBrk="1" hangingPunct="1"/>
            <a:r>
              <a:rPr lang="zh-TW" altLang="en-US" smtClean="0"/>
              <a:t>語言由許多不同層面組成，包括語音、語法、語意、語用等，成人 與嬰兒玩聲音遊戲十分重要，因為大人對嬰兒所發出的聲音做增強， 提高嬰兒發聲的質與量，同儕遊戲對於學習新字彙、複雜語言結構、 會話規則特別重要。</a:t>
            </a:r>
          </a:p>
        </p:txBody>
      </p:sp>
    </p:spTree>
    <p:extLst>
      <p:ext uri="{BB962C8B-B14F-4D97-AF65-F5344CB8AC3E}">
        <p14:creationId xmlns:p14="http://schemas.microsoft.com/office/powerpoint/2010/main" val="15599224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遊戲和兒童發展的關係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兒童常玩一些 不同形式或規則的語言遊戲，如：兒童常重複一些無意義的音節、語意和語句，這些語言遊戲可使兒童熟悉新的語言技巧，並增加對語音 規則的瞭解。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遊戲時語言的功能有模仿成人語 言、假裝、解釋、討論遊戲，幫助兒童角色扮演的對話又增加字彙， 大部分研究發現遊戲與語言發展正相關。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1831378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遊戲和兒童發展的關係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b="1"/>
              <a:t>( </a:t>
            </a:r>
            <a:r>
              <a:rPr lang="zh-TW" altLang="en-US" b="1"/>
              <a:t>四</a:t>
            </a:r>
            <a:r>
              <a:rPr lang="en-US" altLang="zh-TW" b="1"/>
              <a:t>) </a:t>
            </a:r>
            <a:r>
              <a:rPr lang="zh-TW" altLang="en-US" b="1"/>
              <a:t>遊戲和情緒發展</a:t>
            </a:r>
            <a:endParaRPr lang="zh-TW" altLang="en-US"/>
          </a:p>
          <a:p>
            <a:pPr eaLnBrk="1" hangingPunct="1"/>
            <a:r>
              <a:rPr lang="zh-TW" altLang="en-US"/>
              <a:t>遊戲在兒童的情緒發展扮演著重要角色，根據 </a:t>
            </a:r>
            <a:r>
              <a:rPr lang="en-US" altLang="zh-TW"/>
              <a:t>Elkind</a:t>
            </a:r>
            <a:r>
              <a:rPr lang="zh-TW" altLang="en-US"/>
              <a:t>（</a:t>
            </a:r>
            <a:r>
              <a:rPr lang="en-US" altLang="zh-TW"/>
              <a:t>1981</a:t>
            </a:r>
            <a:r>
              <a:rPr lang="zh-TW" altLang="en-US"/>
              <a:t>）對 於兒童而言遊戲是處理壓力的自然方式。遊戲讓兒童免除受創事件的 負面情緒，從不好經驗中轉換心情，轉換負向感覺至替代物體，如： 兒童在大人對他喋蝶不休後，可能會對著洋娃娃喋蝶不休、假設當兒童對父母嚴厲的處罰有所不滿時，較容易在遊戲中有攻擊行為。</a:t>
            </a:r>
          </a:p>
        </p:txBody>
      </p:sp>
    </p:spTree>
    <p:extLst>
      <p:ext uri="{BB962C8B-B14F-4D97-AF65-F5344CB8AC3E}">
        <p14:creationId xmlns:p14="http://schemas.microsoft.com/office/powerpoint/2010/main" val="3269441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sym typeface="+mn-ea"/>
              </a:rPr>
              <a:t>認知發展理論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象徵性遊戲</a:t>
            </a:r>
          </a:p>
          <a:p>
            <a:pPr lvl="1"/>
            <a:r>
              <a:rPr lang="zh-TW" altLang="en-US"/>
              <a:t>主要遊戲內容包括想像的成分</a:t>
            </a:r>
          </a:p>
          <a:p>
            <a:pPr lvl="1"/>
            <a:r>
              <a:rPr lang="zh-TW" altLang="en-US"/>
              <a:t>象徵性遊戲代表孩子發展出抽象的問題解決能力及語言</a:t>
            </a:r>
          </a:p>
          <a:p>
            <a:pPr lvl="1"/>
            <a:r>
              <a:rPr lang="zh-TW" altLang="en-US"/>
              <a:t>又分為功能性遊戲及表徵性遊戲</a:t>
            </a:r>
          </a:p>
          <a:p>
            <a:pPr lvl="2"/>
            <a:r>
              <a:rPr lang="zh-TW" altLang="en-US"/>
              <a:t>功能性</a:t>
            </a:r>
            <a:r>
              <a:rPr lang="en-US" altLang="zh-TW"/>
              <a:t>:</a:t>
            </a:r>
            <a:r>
              <a:rPr lang="zh-TW" altLang="en-US"/>
              <a:t>用自己身體且具功能性的方法操作物品</a:t>
            </a:r>
            <a:r>
              <a:rPr lang="en-US" altLang="zh-TW"/>
              <a:t>(</a:t>
            </a:r>
            <a:r>
              <a:rPr lang="zh-TW" altLang="en-US"/>
              <a:t>拿空杯子喝水</a:t>
            </a:r>
            <a:r>
              <a:rPr lang="en-US" altLang="zh-TW"/>
              <a:t>,</a:t>
            </a:r>
            <a:r>
              <a:rPr lang="zh-TW" altLang="en-US"/>
              <a:t>約出現在</a:t>
            </a:r>
            <a:r>
              <a:rPr lang="en-US" altLang="zh-TW"/>
              <a:t>12</a:t>
            </a:r>
            <a:r>
              <a:rPr lang="zh-TW" altLang="en-US"/>
              <a:t>個月</a:t>
            </a:r>
            <a:r>
              <a:rPr lang="en-US" altLang="zh-TW"/>
              <a:t>)</a:t>
            </a:r>
          </a:p>
          <a:p>
            <a:pPr lvl="2"/>
            <a:r>
              <a:rPr lang="zh-TW" altLang="en-US"/>
              <a:t>表徵性</a:t>
            </a:r>
            <a:r>
              <a:rPr lang="en-US" altLang="zh-TW"/>
              <a:t>:</a:t>
            </a:r>
            <a:r>
              <a:rPr lang="zh-TW" altLang="en-US"/>
              <a:t>使用自己以外的代理人</a:t>
            </a:r>
            <a:r>
              <a:rPr lang="en-US" altLang="zh-TW"/>
              <a:t>(</a:t>
            </a:r>
            <a:r>
              <a:rPr lang="zh-TW" altLang="en-US"/>
              <a:t>餵洋娃娃</a:t>
            </a:r>
            <a:r>
              <a:rPr lang="en-US" altLang="zh-TW"/>
              <a:t>,</a:t>
            </a:r>
            <a:r>
              <a:rPr lang="zh-TW" altLang="en-US"/>
              <a:t>出現在</a:t>
            </a:r>
            <a:r>
              <a:rPr lang="en-US" altLang="zh-TW"/>
              <a:t>24</a:t>
            </a:r>
            <a:r>
              <a:rPr lang="zh-TW" altLang="en-US"/>
              <a:t>個月</a:t>
            </a:r>
            <a:r>
              <a:rPr lang="en-US" altLang="zh-TW"/>
              <a:t>)</a:t>
            </a:r>
          </a:p>
          <a:p>
            <a:pPr lvl="2"/>
            <a:r>
              <a:rPr lang="zh-TW" altLang="en-US"/>
              <a:t>表徵性的複雜性隨年齡增長而增加</a:t>
            </a:r>
            <a:r>
              <a:rPr lang="en-US" altLang="zh-TW"/>
              <a:t>,</a:t>
            </a:r>
            <a:r>
              <a:rPr lang="zh-TW" altLang="en-US"/>
              <a:t>假扮的行為演化成有戲劇性的情節</a:t>
            </a:r>
            <a:r>
              <a:rPr lang="en-US" altLang="zh-TW"/>
              <a:t>,</a:t>
            </a:r>
            <a:r>
              <a:rPr lang="zh-TW" altLang="en-US"/>
              <a:t>稱社交戲劇性遊戲</a:t>
            </a:r>
          </a:p>
        </p:txBody>
      </p:sp>
    </p:spTree>
    <p:extLst>
      <p:ext uri="{BB962C8B-B14F-4D97-AF65-F5344CB8AC3E}">
        <p14:creationId xmlns:p14="http://schemas.microsoft.com/office/powerpoint/2010/main" val="2324919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ym typeface="+mn-ea"/>
              </a:rPr>
              <a:t>認知發展理論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規則遊戲</a:t>
            </a:r>
          </a:p>
          <a:p>
            <a:pPr lvl="1"/>
            <a:r>
              <a:rPr lang="zh-TW" altLang="en-US"/>
              <a:t>至少兩個人以上的合作性遊戲</a:t>
            </a:r>
          </a:p>
          <a:p>
            <a:pPr lvl="1"/>
            <a:r>
              <a:rPr lang="zh-TW" altLang="en-US"/>
              <a:t>且其中的規則由社會所制定且大家共同遵守的</a:t>
            </a:r>
          </a:p>
          <a:p>
            <a:pPr lvl="1"/>
            <a:r>
              <a:rPr lang="zh-TW" altLang="en-US"/>
              <a:t>大約出現在</a:t>
            </a:r>
            <a:r>
              <a:rPr lang="en-US" altLang="zh-TW"/>
              <a:t>7-11</a:t>
            </a:r>
            <a:r>
              <a:rPr lang="zh-TW" altLang="en-US"/>
              <a:t>歲</a:t>
            </a:r>
            <a:r>
              <a:rPr lang="en-US" altLang="zh-TW"/>
              <a:t>,</a:t>
            </a:r>
            <a:r>
              <a:rPr lang="zh-TW" altLang="en-US"/>
              <a:t>且終生存在</a:t>
            </a:r>
          </a:p>
          <a:p>
            <a:pPr lvl="1"/>
            <a:r>
              <a:rPr lang="zh-TW" altLang="en-US"/>
              <a:t>規則可以傳承或是自己創造</a:t>
            </a:r>
          </a:p>
          <a:p>
            <a:pPr lvl="1"/>
            <a:r>
              <a:rPr lang="zh-TW" altLang="en-US"/>
              <a:t>規則性遊戲是社交發展的主要原動力</a:t>
            </a:r>
          </a:p>
        </p:txBody>
      </p:sp>
    </p:spTree>
    <p:extLst>
      <p:ext uri="{BB962C8B-B14F-4D97-AF65-F5344CB8AC3E}">
        <p14:creationId xmlns:p14="http://schemas.microsoft.com/office/powerpoint/2010/main" val="2389871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社會文化理論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遊戲是社會化</a:t>
            </a:r>
          </a:p>
          <a:p>
            <a:pPr lvl="1"/>
            <a:r>
              <a:rPr lang="zh-TW" altLang="en-US"/>
              <a:t>透過遊戲學習社會規則與規範</a:t>
            </a:r>
          </a:p>
          <a:p>
            <a:pPr lvl="1"/>
            <a:r>
              <a:rPr lang="zh-TW" altLang="en-US"/>
              <a:t>在遊戲中轉換腳色時</a:t>
            </a:r>
            <a:r>
              <a:rPr lang="en-US" altLang="zh-TW"/>
              <a:t>,</a:t>
            </a:r>
            <a:r>
              <a:rPr lang="zh-TW" altLang="en-US"/>
              <a:t>學會了解他人的觀點</a:t>
            </a:r>
          </a:p>
          <a:p>
            <a:pPr lvl="1"/>
            <a:r>
              <a:rPr lang="zh-TW" altLang="en-US"/>
              <a:t>發展出對自我的認同及了解他人的看法</a:t>
            </a:r>
          </a:p>
          <a:p>
            <a:pPr lvl="1"/>
            <a:r>
              <a:rPr lang="zh-TW" altLang="en-US"/>
              <a:t>提供環境讓孩子練習及學習社會所接受的成人行為與腳色</a:t>
            </a:r>
          </a:p>
          <a:p>
            <a:endParaRPr lang="zh-TW" altLang="en-US"/>
          </a:p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03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sym typeface="+mn-ea"/>
              </a:rPr>
              <a:t>社會文化理論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>
                <a:sym typeface="+mn-ea"/>
              </a:rPr>
              <a:t>遊戲是溝通</a:t>
            </a:r>
          </a:p>
          <a:p>
            <a:pPr lvl="1"/>
            <a:r>
              <a:rPr lang="zh-TW" altLang="en-US"/>
              <a:t>在遊戲開始前孩子會發出跨文化一致性的訊息給其他孩童了解</a:t>
            </a:r>
            <a:r>
              <a:rPr lang="en-US" altLang="zh-TW"/>
              <a:t>”</a:t>
            </a:r>
            <a:r>
              <a:rPr lang="zh-TW" altLang="en-US"/>
              <a:t>這是遊戲</a:t>
            </a:r>
            <a:r>
              <a:rPr lang="en-US" altLang="zh-TW"/>
              <a:t>"</a:t>
            </a:r>
          </a:p>
          <a:p>
            <a:pPr lvl="1"/>
            <a:r>
              <a:rPr lang="zh-TW" altLang="en-US"/>
              <a:t>在遊戲中學習腳色的概念</a:t>
            </a:r>
          </a:p>
        </p:txBody>
      </p:sp>
    </p:spTree>
    <p:extLst>
      <p:ext uri="{BB962C8B-B14F-4D97-AF65-F5344CB8AC3E}">
        <p14:creationId xmlns:p14="http://schemas.microsoft.com/office/powerpoint/2010/main" val="15272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兒童遊戲能力發展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2588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依據認知理論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149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ym typeface="+mn-ea"/>
              </a:rPr>
              <a:t>認知發展理論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smilansky</a:t>
            </a:r>
            <a:r>
              <a:rPr lang="zh-TW" altLang="en-US" dirty="0" smtClean="0"/>
              <a:t>參照</a:t>
            </a:r>
            <a:r>
              <a:rPr lang="en-US" altLang="zh-TW" dirty="0" err="1" smtClean="0"/>
              <a:t>piaget</a:t>
            </a:r>
            <a:r>
              <a:rPr lang="zh-TW" altLang="en-US" dirty="0" smtClean="0"/>
              <a:t>的分類</a:t>
            </a:r>
            <a:r>
              <a:rPr lang="en-US" altLang="zh-TW" dirty="0" smtClean="0"/>
              <a:t>,</a:t>
            </a:r>
            <a:r>
              <a:rPr lang="zh-TW" altLang="en-US" dirty="0" smtClean="0"/>
              <a:t>將認知遊戲分成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功能性遊戲</a:t>
            </a:r>
            <a:r>
              <a:rPr lang="en-US" altLang="zh-TW" dirty="0" smtClean="0"/>
              <a:t>:0-2</a:t>
            </a:r>
          </a:p>
          <a:p>
            <a:pPr lvl="1"/>
            <a:r>
              <a:rPr lang="zh-TW" altLang="en-US" dirty="0" smtClean="0"/>
              <a:t>建構遊戲</a:t>
            </a:r>
            <a:r>
              <a:rPr lang="en-US" altLang="zh-TW" dirty="0" smtClean="0"/>
              <a:t>:2</a:t>
            </a:r>
            <a:r>
              <a:rPr lang="zh-TW" altLang="en-US" dirty="0" smtClean="0"/>
              <a:t>歲開始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戲劇性遊戲</a:t>
            </a:r>
            <a:r>
              <a:rPr lang="en-US" altLang="zh-TW" dirty="0" smtClean="0"/>
              <a:t>:2-7</a:t>
            </a:r>
            <a:r>
              <a:rPr lang="zh-TW" altLang="en-US" dirty="0" smtClean="0"/>
              <a:t>歲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處於運思前期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逐漸開始從事假裝</a:t>
            </a:r>
            <a:r>
              <a:rPr lang="zh-TW" altLang="en-US" dirty="0"/>
              <a:t>的</a:t>
            </a:r>
            <a:r>
              <a:rPr lang="zh-TW" altLang="en-US" dirty="0" smtClean="0"/>
              <a:t>想像遊戲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三歲前大多獨自遊戲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三歲後逐漸參與二人的團體社會遊戲對話</a:t>
            </a:r>
            <a:r>
              <a:rPr lang="en-US" altLang="zh-TW" dirty="0" smtClean="0"/>
              <a:t>,</a:t>
            </a:r>
            <a:r>
              <a:rPr lang="zh-TW" altLang="en-US" dirty="0" smtClean="0"/>
              <a:t>共同設計情節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規則性遊戲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46114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1774</Words>
  <Application>Microsoft Office PowerPoint</Application>
  <PresentationFormat>寬螢幕</PresentationFormat>
  <Paragraphs>135</Paragraphs>
  <Slides>27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2" baseType="lpstr">
      <vt:lpstr>新細明體</vt:lpstr>
      <vt:lpstr>Arial</vt:lpstr>
      <vt:lpstr>Calibri</vt:lpstr>
      <vt:lpstr>Calibri Light</vt:lpstr>
      <vt:lpstr>Office 佈景主題</vt:lpstr>
      <vt:lpstr>認知發展理論</vt:lpstr>
      <vt:lpstr>認知發展理論</vt:lpstr>
      <vt:lpstr>認知發展理論</vt:lpstr>
      <vt:lpstr>認知發展理論</vt:lpstr>
      <vt:lpstr>社會文化理論</vt:lpstr>
      <vt:lpstr>社會文化理論</vt:lpstr>
      <vt:lpstr>兒童遊戲能力發展</vt:lpstr>
      <vt:lpstr>依據認知理論</vt:lpstr>
      <vt:lpstr>認知發展理論</vt:lpstr>
      <vt:lpstr>認知發展理論</vt:lpstr>
      <vt:lpstr>認知發展理論</vt:lpstr>
      <vt:lpstr>認知發展理論</vt:lpstr>
      <vt:lpstr>認知發展理論</vt:lpstr>
      <vt:lpstr>認知發展理論</vt:lpstr>
      <vt:lpstr>遊戲能力的發展</vt:lpstr>
      <vt:lpstr>遊戲能力的發展</vt:lpstr>
      <vt:lpstr>依據社會性發展</vt:lpstr>
      <vt:lpstr>遊戲的社會層次</vt:lpstr>
      <vt:lpstr>遊戲的社會層次</vt:lpstr>
      <vt:lpstr>遊戲的社會層次</vt:lpstr>
      <vt:lpstr>遊戲和兒童發展的關係</vt:lpstr>
      <vt:lpstr>遊戲和兒童發展的關係</vt:lpstr>
      <vt:lpstr>遊戲和兒童發展的關係</vt:lpstr>
      <vt:lpstr>遊戲和兒童發展的關係</vt:lpstr>
      <vt:lpstr>遊戲和兒童發展的關係</vt:lpstr>
      <vt:lpstr>遊戲和兒童發展的關係</vt:lpstr>
      <vt:lpstr>遊戲和兒童發展的關係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認知發展理論</dc:title>
  <dc:creator>慧珊 羅</dc:creator>
  <cp:lastModifiedBy>慧珊 羅</cp:lastModifiedBy>
  <cp:revision>1</cp:revision>
  <dcterms:created xsi:type="dcterms:W3CDTF">2018-10-01T14:03:01Z</dcterms:created>
  <dcterms:modified xsi:type="dcterms:W3CDTF">2018-10-01T14:03:24Z</dcterms:modified>
</cp:coreProperties>
</file>