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10555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305448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1089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249719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11789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173828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287251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87417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184073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296298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1C700EE-848C-4B0A-AF98-981F5ED82F62}" type="datetimeFigureOut">
              <a:rPr lang="zh-TW" altLang="en-US" smtClean="0"/>
              <a:t>2018/10/15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264326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00EE-848C-4B0A-AF98-981F5ED82F62}" type="datetimeFigureOut">
              <a:rPr lang="zh-TW" altLang="en-US" smtClean="0"/>
              <a:t>2018/10/15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5BAFE-644B-4196-80B8-29D11B251D86}" type="slidenum">
              <a:rPr lang="zh-TW" altLang="en-US" smtClean="0"/>
              <a:t>‹#›</a:t>
            </a:fld>
            <a:endParaRPr lang="zh-TW" altLang="en-US"/>
          </a:p>
        </p:txBody>
      </p:sp>
    </p:spTree>
    <p:extLst>
      <p:ext uri="{BB962C8B-B14F-4D97-AF65-F5344CB8AC3E}">
        <p14:creationId xmlns:p14="http://schemas.microsoft.com/office/powerpoint/2010/main" val="3846527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zh.wikipedia.org/wiki/%E7%B6%93%E9%A9%97" TargetMode="External"/><Relationship Id="rId2" Type="http://schemas.openxmlformats.org/officeDocument/2006/relationships/hyperlink" Target="https://zh.wikipedia.org/wiki/%E7%9B%B4%E8%A6%BA" TargetMode="External"/><Relationship Id="rId1" Type="http://schemas.openxmlformats.org/officeDocument/2006/relationships/slideLayout" Target="../slideLayouts/slideLayout2.xml"/><Relationship Id="rId6" Type="http://schemas.openxmlformats.org/officeDocument/2006/relationships/hyperlink" Target="https://zh.wikipedia.org/wiki/%E9%9B%86%E4%B8%AD%E5%8A%9B" TargetMode="External"/><Relationship Id="rId5" Type="http://schemas.openxmlformats.org/officeDocument/2006/relationships/hyperlink" Target="https://zh.wikipedia.org/wiki/%E8%AA%9E%E8%A8%80" TargetMode="External"/><Relationship Id="rId4" Type="http://schemas.openxmlformats.org/officeDocument/2006/relationships/hyperlink" Target="https://zh.wikipedia.org/wiki/%E7%9F%A5%E8%AD%9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zh.wikipedia.org/w/index.php?title=%E5%B0%BA%E5%AF%B8&amp;action=edit&amp;redlink=1" TargetMode="External"/><Relationship Id="rId2" Type="http://schemas.openxmlformats.org/officeDocument/2006/relationships/hyperlink" Target="https://zh.wikipedia.org/wiki/%E9%98%B2%E5%91%86" TargetMode="External"/><Relationship Id="rId1" Type="http://schemas.openxmlformats.org/officeDocument/2006/relationships/slideLayout" Target="../slideLayouts/slideLayout2.xml"/><Relationship Id="rId6" Type="http://schemas.openxmlformats.org/officeDocument/2006/relationships/hyperlink" Target="https://zh.wikipedia.org/wiki/%E5%A7%BF%E5%8B%A2" TargetMode="External"/><Relationship Id="rId5" Type="http://schemas.openxmlformats.org/officeDocument/2006/relationships/hyperlink" Target="https://zh.wikipedia.org/wiki/%E4%BD%93%E5%9E%8B" TargetMode="External"/><Relationship Id="rId4" Type="http://schemas.openxmlformats.org/officeDocument/2006/relationships/hyperlink" Target="https://zh.wikipedia.org/wiki/%E7%A9%BA%E9%96%9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通用設計</a:t>
            </a:r>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86747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七項原則</a:t>
            </a: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dirty="0" smtClean="0"/>
              <a:t>公平使用：這種設計對任何使用者都不會造成傷害或使其受窘。</a:t>
            </a:r>
            <a:endParaRPr lang="en-US" altLang="zh-TW" dirty="0" smtClean="0"/>
          </a:p>
          <a:p>
            <a:r>
              <a:rPr lang="zh-TW" altLang="en-US" dirty="0" smtClean="0"/>
              <a:t>彈性使用：這種設計涵蓋了廣泛的個人喜好及能力。</a:t>
            </a:r>
            <a:endParaRPr lang="en-US" altLang="zh-TW" dirty="0" smtClean="0"/>
          </a:p>
          <a:p>
            <a:r>
              <a:rPr lang="zh-TW" altLang="en-US" dirty="0" smtClean="0"/>
              <a:t>簡易及</a:t>
            </a:r>
            <a:r>
              <a:rPr lang="zh-TW" altLang="en-US" dirty="0" smtClean="0">
                <a:hlinkClick r:id="rId2" tooltip="直覺"/>
              </a:rPr>
              <a:t>直覺</a:t>
            </a:r>
            <a:r>
              <a:rPr lang="zh-TW" altLang="en-US" dirty="0" smtClean="0"/>
              <a:t>使用：不論使用者的</a:t>
            </a:r>
            <a:r>
              <a:rPr lang="zh-TW" altLang="en-US" dirty="0" smtClean="0">
                <a:hlinkClick r:id="rId3" tooltip="經驗"/>
              </a:rPr>
              <a:t>經驗</a:t>
            </a:r>
            <a:r>
              <a:rPr lang="zh-TW" altLang="en-US" dirty="0" smtClean="0"/>
              <a:t>、</a:t>
            </a:r>
            <a:r>
              <a:rPr lang="zh-TW" altLang="en-US" dirty="0" smtClean="0">
                <a:hlinkClick r:id="rId4" tooltip="知識"/>
              </a:rPr>
              <a:t>知識</a:t>
            </a:r>
            <a:r>
              <a:rPr lang="zh-TW" altLang="en-US" dirty="0" smtClean="0"/>
              <a:t>、</a:t>
            </a:r>
            <a:r>
              <a:rPr lang="zh-TW" altLang="en-US" dirty="0" smtClean="0">
                <a:hlinkClick r:id="rId5" tooltip="語言"/>
              </a:rPr>
              <a:t>語言</a:t>
            </a:r>
            <a:r>
              <a:rPr lang="zh-TW" altLang="en-US" dirty="0" smtClean="0"/>
              <a:t>能力或</a:t>
            </a:r>
            <a:r>
              <a:rPr lang="zh-TW" altLang="en-US" dirty="0" smtClean="0">
                <a:hlinkClick r:id="rId6" tooltip="集中力"/>
              </a:rPr>
              <a:t>集中力</a:t>
            </a:r>
            <a:r>
              <a:rPr lang="zh-TW" altLang="en-US" dirty="0" smtClean="0"/>
              <a:t>如何，這種設計的使用都很容易了解。</a:t>
            </a:r>
            <a:br>
              <a:rPr lang="zh-TW" altLang="en-US" dirty="0" smtClean="0"/>
            </a:br>
            <a:r>
              <a:rPr lang="zh-TW" altLang="en-US" dirty="0" smtClean="0"/>
              <a:t>明顯的資訊：不論周圍狀況或使用著感官能力如何，這種設計有效地對使用者傳達了必要的資訊</a:t>
            </a:r>
            <a:br>
              <a:rPr lang="zh-TW" altLang="en-US" dirty="0" smtClean="0"/>
            </a:b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val="90731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zh-TW" altLang="en-US" dirty="0"/>
              <a:t>七項</a:t>
            </a:r>
            <a:r>
              <a:rPr lang="zh-TW" altLang="en-US" dirty="0" smtClean="0"/>
              <a:t>原則</a:t>
            </a: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dirty="0">
                <a:hlinkClick r:id="rId2" tooltip="防呆"/>
              </a:rPr>
              <a:t>容許錯誤</a:t>
            </a:r>
            <a:r>
              <a:rPr lang="zh-TW" altLang="en-US" dirty="0"/>
              <a:t>：這種設計將危險及因意外或不經意的動作所導致的不利後果降至最低。</a:t>
            </a:r>
          </a:p>
          <a:p>
            <a:r>
              <a:rPr lang="zh-TW" altLang="en-US" dirty="0"/>
              <a:t>省力：這種設計可以有效、舒適及不費力地使用。</a:t>
            </a:r>
          </a:p>
          <a:p>
            <a:r>
              <a:rPr lang="zh-TW" altLang="en-US" dirty="0"/>
              <a:t>適當的</a:t>
            </a:r>
            <a:r>
              <a:rPr lang="zh-TW" altLang="en-US" dirty="0">
                <a:hlinkClick r:id="rId3" tooltip="尺寸（頁面不存在）"/>
              </a:rPr>
              <a:t>尺寸</a:t>
            </a:r>
            <a:r>
              <a:rPr lang="zh-TW" altLang="en-US" dirty="0"/>
              <a:t>及</a:t>
            </a:r>
            <a:r>
              <a:rPr lang="zh-TW" altLang="en-US" dirty="0">
                <a:hlinkClick r:id="rId4" tooltip="空間"/>
              </a:rPr>
              <a:t>空間</a:t>
            </a:r>
            <a:r>
              <a:rPr lang="zh-TW" altLang="en-US" dirty="0"/>
              <a:t>供使用：不論使用者</a:t>
            </a:r>
            <a:r>
              <a:rPr lang="zh-TW" altLang="en-US" dirty="0">
                <a:hlinkClick r:id="rId5" tooltip="體型"/>
              </a:rPr>
              <a:t>體型</a:t>
            </a:r>
            <a:r>
              <a:rPr lang="zh-TW" altLang="en-US" dirty="0"/>
              <a:t>、</a:t>
            </a:r>
            <a:r>
              <a:rPr lang="zh-TW" altLang="en-US" dirty="0">
                <a:hlinkClick r:id="rId6" tooltip="姿勢"/>
              </a:rPr>
              <a:t>姿勢</a:t>
            </a:r>
            <a:r>
              <a:rPr lang="zh-TW" altLang="en-US" dirty="0"/>
              <a:t>或移動性如何，這種設計提供了適當的大小及空間供操作及使用。</a:t>
            </a:r>
          </a:p>
          <a:p>
            <a:endParaRPr lang="zh-TW" altLang="en-US" dirty="0"/>
          </a:p>
        </p:txBody>
      </p:sp>
    </p:spTree>
    <p:extLst>
      <p:ext uri="{BB962C8B-B14F-4D97-AF65-F5344CB8AC3E}">
        <p14:creationId xmlns:p14="http://schemas.microsoft.com/office/powerpoint/2010/main" val="366641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971675"/>
            <a:ext cx="67627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67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757238"/>
            <a:ext cx="676275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85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2281238"/>
            <a:ext cx="30765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41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71538"/>
            <a:ext cx="68580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5716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137</Words>
  <Application>Microsoft Office PowerPoint</Application>
  <PresentationFormat>如螢幕大小 (4:3)</PresentationFormat>
  <Paragraphs>9</Paragraphs>
  <Slides>7</Slides>
  <Notes>0</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Office 佈景主題</vt:lpstr>
      <vt:lpstr>通用設計</vt:lpstr>
      <vt:lpstr>七項原則</vt:lpstr>
      <vt:lpstr>      七項原則      </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通用設計</dc:title>
  <dc:creator>123123</dc:creator>
  <cp:lastModifiedBy>123123</cp:lastModifiedBy>
  <cp:revision>1</cp:revision>
  <dcterms:created xsi:type="dcterms:W3CDTF">2018-10-15T04:42:05Z</dcterms:created>
  <dcterms:modified xsi:type="dcterms:W3CDTF">2018-10-15T04:49:35Z</dcterms:modified>
</cp:coreProperties>
</file>