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71" r:id="rId14"/>
    <p:sldId id="272" r:id="rId15"/>
    <p:sldId id="267" r:id="rId16"/>
    <p:sldId id="268" r:id="rId17"/>
    <p:sldId id="270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4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D598912-1C93-4D5C-B549-7FA475781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50EE03CD-2494-4374-B06E-1B93D3E8B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DDC86F19-934F-4DB4-8BF1-FFD24F71F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629F5-72EB-4107-A12E-5325420F760C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062BB35C-B573-4032-A503-2B8BF075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D431106E-61D7-4F45-8F79-10581350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CF8A-67CE-4FBB-B7E2-802A9C1240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047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E5080C1-4476-49E7-8EBA-22DA1CC8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B6372CD7-C14E-4E2B-A1AF-7D764EC15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6CCC8514-58B7-45AC-82DC-102B19F27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629F5-72EB-4107-A12E-5325420F760C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5F8B177E-7276-4620-816F-88E213BA3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15E2D367-CCD2-4F48-A493-7C56E9B2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CF8A-67CE-4FBB-B7E2-802A9C1240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15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E18E94DC-14E8-4607-97AC-639B79B22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B06163AA-58D6-4F09-9AF8-84B5AB09A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4D50D347-8D5B-47C5-B003-323CD590A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629F5-72EB-4107-A12E-5325420F760C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FBFD17F3-3AF7-4486-B724-5F2214648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6DB524EA-0D67-4404-A3A0-84004ACD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CF8A-67CE-4FBB-B7E2-802A9C1240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129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4C2D288-5801-48B9-A622-A305DAD58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A6F4BA46-AF42-4490-8CBA-B08CEC60C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90ED6FDF-5C6A-431D-BA55-F7997FFB9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629F5-72EB-4107-A12E-5325420F760C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937D4897-97CB-4B5E-9D1E-10D56B758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B126D2D6-A968-4139-959B-C06C299A4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CF8A-67CE-4FBB-B7E2-802A9C1240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11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0EAC45B-929B-41FA-87B1-10528B5B5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7747DC8B-6A3A-42F2-A726-00EFFE1D6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50998BBD-F9DB-4941-8A38-21C14D115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629F5-72EB-4107-A12E-5325420F760C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95573002-82E8-4BAD-922B-D60D11288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AB0C015-BA09-44D3-9541-7122E150D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CF8A-67CE-4FBB-B7E2-802A9C1240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245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D96A13F-DF04-4A24-B953-1DE447758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A29BD286-7981-4673-B55B-3D86FA9E4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4CC6BFCC-7DB4-4088-A951-B4B96830F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13B89168-574E-469A-AD74-DF7775FC8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629F5-72EB-4107-A12E-5325420F760C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B2F2BFF7-01A1-4B82-A2A6-675B34E26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A0991166-F14E-4C6B-8A2F-9CBED306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CF8A-67CE-4FBB-B7E2-802A9C1240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857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E2F1BE0-81F6-4A9B-9079-F82F2AAD2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4AF3B21D-60E3-4EDB-B243-7017DE835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EFE24879-3F92-4138-878D-43F2420C2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7223E964-51CB-4220-92D4-26A58F857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FA73BC13-B7DD-4EA4-9F84-F697955F7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F396C8AB-75AF-4F16-9C6E-B183D155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629F5-72EB-4107-A12E-5325420F760C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E15BDB47-623A-4ADC-9E79-E99DD3D6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87AB990F-B13D-4A83-B422-046A7494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CF8A-67CE-4FBB-B7E2-802A9C1240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524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EA8210E-7A64-4539-8CFD-CFA473991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56FD268B-6606-4631-AD3F-736493F43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629F5-72EB-4107-A12E-5325420F760C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5F60B866-13B0-4208-9BF7-645504215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9CE0A574-88A1-4A1E-99A8-7B1768FDF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CF8A-67CE-4FBB-B7E2-802A9C1240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69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ADB05F0C-98BB-4E91-957F-B13A6211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629F5-72EB-4107-A12E-5325420F760C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D24B8D1B-63D7-4503-834C-DA783781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07B552E3-517B-4DD9-991A-B92BA53A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CF8A-67CE-4FBB-B7E2-802A9C1240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832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BCBAF31-D50C-4100-9133-97BC3E983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17468096-6BD4-4A1F-8970-80A297217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FC471169-D0F5-4C79-99EA-81168AD35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3400FDB4-7D75-4288-BBEC-FB3CE6C8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629F5-72EB-4107-A12E-5325420F760C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FA0A182B-9FE7-4417-A7F3-7C9F740F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43260A90-1567-44CF-8976-B236B9EC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CF8A-67CE-4FBB-B7E2-802A9C1240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085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4F3EE00-C6D5-45CF-B3CB-0D481508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1949F49C-2C5E-45B8-8DF5-8DC84EA451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0310020E-4205-4FF9-9739-E9555A1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16198C8F-7F78-4A81-A2F5-692A2C00E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629F5-72EB-4107-A12E-5325420F760C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DC606597-638A-4F8E-AC90-9B210B6BA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57FB9AA4-1F37-4C80-90B0-63FF07C8B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CF8A-67CE-4FBB-B7E2-802A9C1240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724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F5EE2E4E-B0B2-46E5-9342-93174A87D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130F7992-04C4-41CD-8D6B-F571974E0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95E7DA86-A83C-43BD-B5C3-F902F8C6A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629F5-72EB-4107-A12E-5325420F760C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0BBE8C21-A1BC-4A57-8A12-11911505F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AA296AB5-EB09-4221-890D-874D14F91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3CF8A-67CE-4FBB-B7E2-802A9C1240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D2BD15B-9F4D-46A3-8A29-DC9B18AE99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截肢與裝具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285AB85A-1A98-4326-8732-D02FE8D5C4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3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8D3610A-43E7-472B-8964-B5EB7E4A8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三頭肌墊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F633FDD-E3EF-4EDD-990D-105849852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僅在肘下義肢有</a:t>
            </a:r>
            <a:endParaRPr lang="en-US" altLang="zh-TW" dirty="0"/>
          </a:p>
          <a:p>
            <a:r>
              <a:rPr lang="zh-TW" altLang="en-US" dirty="0"/>
              <a:t>包覆上臂後側</a:t>
            </a:r>
            <a:endParaRPr lang="en-US" altLang="zh-TW" dirty="0"/>
          </a:p>
          <a:p>
            <a:r>
              <a:rPr lang="zh-TW" altLang="en-US" dirty="0"/>
              <a:t>提供肘樞紐</a:t>
            </a:r>
            <a:r>
              <a:rPr lang="en-US" altLang="zh-TW" dirty="0"/>
              <a:t>.</a:t>
            </a:r>
            <a:r>
              <a:rPr lang="zh-TW" altLang="en-US" dirty="0"/>
              <a:t>吊帶</a:t>
            </a:r>
            <a:r>
              <a:rPr lang="en-US" altLang="zh-TW" dirty="0"/>
              <a:t>.</a:t>
            </a:r>
            <a:r>
              <a:rPr lang="zh-TW" altLang="en-US" dirty="0"/>
              <a:t>控制帶</a:t>
            </a:r>
            <a:r>
              <a:rPr lang="en-US" altLang="zh-TW" dirty="0"/>
              <a:t>.</a:t>
            </a:r>
            <a:r>
              <a:rPr lang="zh-TW" altLang="en-US" dirty="0"/>
              <a:t>纜線的固定</a:t>
            </a:r>
            <a:r>
              <a:rPr lang="en-US" altLang="zh-TW" dirty="0"/>
              <a:t>,</a:t>
            </a:r>
            <a:r>
              <a:rPr lang="zh-TW" altLang="en-US" dirty="0"/>
              <a:t>讓上臂的動作能夠順利傳導到義肢末端的手鈎控制上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2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65B1F42-25C7-4B9C-8539-077E39CA9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纜線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CC03F3D-6D27-48AA-AAE5-511140FF3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是金屬線</a:t>
            </a:r>
            <a:endParaRPr lang="en-US" altLang="zh-TW" dirty="0"/>
          </a:p>
          <a:p>
            <a:r>
              <a:rPr lang="zh-TW" altLang="en-US" dirty="0"/>
              <a:t>用以控制義肢末端裝置的閉合</a:t>
            </a:r>
            <a:r>
              <a:rPr lang="en-US" altLang="zh-TW" dirty="0"/>
              <a:t>.</a:t>
            </a:r>
            <a:r>
              <a:rPr lang="zh-TW" altLang="en-US" dirty="0"/>
              <a:t>肘彎曲</a:t>
            </a:r>
            <a:r>
              <a:rPr lang="en-US" altLang="zh-TW" dirty="0"/>
              <a:t>,</a:t>
            </a:r>
            <a:r>
              <a:rPr lang="zh-TW" altLang="en-US" dirty="0"/>
              <a:t>肘節單元</a:t>
            </a:r>
            <a:r>
              <a:rPr lang="en-US" altLang="zh-TW" dirty="0"/>
              <a:t>(</a:t>
            </a:r>
            <a:r>
              <a:rPr lang="zh-TW" altLang="en-US" dirty="0"/>
              <a:t>閉鎖解開循環卡榫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16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3707CF3-F9CC-4AFE-8A5D-C186E4F7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鞍帶及控制系統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8FD9D95-454F-415B-9500-BC22E26C5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配在身上的整組帶具</a:t>
            </a:r>
            <a:endParaRPr lang="en-US" altLang="zh-TW" dirty="0"/>
          </a:p>
          <a:p>
            <a:r>
              <a:rPr lang="zh-TW" altLang="en-US" dirty="0"/>
              <a:t>目的</a:t>
            </a:r>
            <a:r>
              <a:rPr lang="en-US" altLang="zh-TW" dirty="0"/>
              <a:t>:</a:t>
            </a:r>
            <a:r>
              <a:rPr lang="zh-TW" altLang="en-US" dirty="0"/>
              <a:t>穩定義肢位置</a:t>
            </a:r>
            <a:r>
              <a:rPr lang="en-US" altLang="zh-TW" dirty="0"/>
              <a:t>.</a:t>
            </a:r>
            <a:r>
              <a:rPr lang="zh-TW" altLang="en-US" dirty="0"/>
              <a:t>控制系統的中心</a:t>
            </a:r>
            <a:endParaRPr lang="en-US" altLang="zh-TW" dirty="0"/>
          </a:p>
          <a:p>
            <a:r>
              <a:rPr lang="zh-TW" altLang="en-US" dirty="0"/>
              <a:t>常見</a:t>
            </a:r>
            <a:r>
              <a:rPr lang="en-US" altLang="zh-TW" dirty="0"/>
              <a:t>:</a:t>
            </a:r>
          </a:p>
          <a:p>
            <a:pPr lvl="1"/>
            <a:r>
              <a:rPr lang="en-US" altLang="zh-TW" dirty="0"/>
              <a:t>8</a:t>
            </a:r>
            <a:r>
              <a:rPr lang="zh-TW" altLang="en-US" dirty="0"/>
              <a:t>字鞍帶</a:t>
            </a:r>
            <a:r>
              <a:rPr lang="en-US" altLang="zh-TW" dirty="0"/>
              <a:t>:</a:t>
            </a:r>
            <a:r>
              <a:rPr lang="zh-TW" altLang="en-US" dirty="0"/>
              <a:t>提供對稱及穩定效果</a:t>
            </a:r>
            <a:r>
              <a:rPr lang="en-US" altLang="zh-TW" dirty="0"/>
              <a:t>,</a:t>
            </a:r>
            <a:r>
              <a:rPr lang="zh-TW" altLang="en-US" dirty="0"/>
              <a:t>適合單側與雙側義肢</a:t>
            </a:r>
            <a:endParaRPr lang="en-US" altLang="zh-TW" dirty="0"/>
          </a:p>
          <a:p>
            <a:pPr lvl="1"/>
            <a:r>
              <a:rPr lang="en-US" altLang="zh-TW" dirty="0"/>
              <a:t>9</a:t>
            </a:r>
            <a:r>
              <a:rPr lang="zh-TW" altLang="en-US" dirty="0"/>
              <a:t>字鞍帶</a:t>
            </a:r>
            <a:r>
              <a:rPr lang="en-US" altLang="zh-TW" dirty="0"/>
              <a:t>:</a:t>
            </a:r>
            <a:r>
              <a:rPr lang="zh-TW" altLang="en-US" dirty="0"/>
              <a:t>方便穿戴但穩定效果較差</a:t>
            </a:r>
            <a:r>
              <a:rPr lang="en-US" altLang="zh-TW" dirty="0"/>
              <a:t>,</a:t>
            </a:r>
            <a:r>
              <a:rPr lang="zh-TW" altLang="en-US" dirty="0"/>
              <a:t>只適合單側義肢使用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293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61" y="0"/>
            <a:ext cx="9804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4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51" y="0"/>
            <a:ext cx="8128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59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0B2830F-2833-4F4D-BEF0-3AD766DD0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肘下義肢鞍帶系統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18EA2A6-26BE-41A6-B6F5-8EFC4A93A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Y</a:t>
            </a:r>
            <a:r>
              <a:rPr lang="zh-TW" altLang="en-US" dirty="0"/>
              <a:t>帶</a:t>
            </a:r>
            <a:r>
              <a:rPr lang="en-US" altLang="zh-TW" dirty="0"/>
              <a:t>:</a:t>
            </a:r>
            <a:r>
              <a:rPr lang="zh-TW" altLang="en-US" dirty="0"/>
              <a:t>位於上臂前側</a:t>
            </a:r>
            <a:r>
              <a:rPr lang="en-US" altLang="zh-TW" dirty="0"/>
              <a:t>,</a:t>
            </a:r>
            <a:r>
              <a:rPr lang="zh-TW" altLang="en-US" dirty="0"/>
              <a:t>用以懸吊三頭肌墊</a:t>
            </a:r>
            <a:endParaRPr lang="en-US" altLang="zh-TW" dirty="0"/>
          </a:p>
          <a:p>
            <a:r>
              <a:rPr lang="zh-TW" altLang="en-US" dirty="0"/>
              <a:t>控制吊帶</a:t>
            </a:r>
            <a:r>
              <a:rPr lang="en-US" altLang="zh-TW" dirty="0"/>
              <a:t>:</a:t>
            </a:r>
            <a:r>
              <a:rPr lang="zh-TW" altLang="en-US" dirty="0"/>
              <a:t>上臂後側</a:t>
            </a:r>
            <a:r>
              <a:rPr lang="en-US" altLang="zh-TW" dirty="0"/>
              <a:t>,</a:t>
            </a:r>
            <a:r>
              <a:rPr lang="zh-TW" altLang="en-US" dirty="0"/>
              <a:t>連結由末端裝置延伸至此處的纜線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536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ABF4669-47C3-4F11-89D6-E9B8E3E76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肘上義肢的鞍帶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A820E82-0A17-4286-B5EE-2A9D5DB48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前側</a:t>
            </a:r>
            <a:r>
              <a:rPr lang="en-US" altLang="zh-TW" dirty="0"/>
              <a:t>:</a:t>
            </a:r>
            <a:r>
              <a:rPr lang="zh-TW" altLang="en-US" dirty="0"/>
              <a:t>控制肘關節活動的閉鎖與解開纜線的控制吊帶</a:t>
            </a:r>
            <a:endParaRPr lang="en-US" altLang="zh-TW" dirty="0"/>
          </a:p>
          <a:p>
            <a:r>
              <a:rPr lang="zh-TW" altLang="en-US" dirty="0"/>
              <a:t>上臂乘筒</a:t>
            </a:r>
            <a:r>
              <a:rPr lang="en-US" altLang="zh-TW" dirty="0"/>
              <a:t>:</a:t>
            </a:r>
            <a:r>
              <a:rPr lang="zh-TW" altLang="en-US" dirty="0"/>
              <a:t>由肩部側吊帶提供懸吊拉力</a:t>
            </a:r>
            <a:endParaRPr lang="en-US" altLang="zh-TW" dirty="0"/>
          </a:p>
          <a:p>
            <a:r>
              <a:rPr lang="zh-TW" altLang="en-US" dirty="0"/>
              <a:t>鞍帶後側控制吊帶</a:t>
            </a:r>
            <a:r>
              <a:rPr lang="en-US" altLang="zh-TW" dirty="0"/>
              <a:t>:</a:t>
            </a:r>
            <a:r>
              <a:rPr lang="zh-TW" altLang="en-US" dirty="0"/>
              <a:t>連結由末端裝置延伸</a:t>
            </a:r>
            <a:r>
              <a:rPr lang="en-US" altLang="zh-TW" dirty="0"/>
              <a:t>,</a:t>
            </a:r>
            <a:r>
              <a:rPr lang="zh-TW" altLang="en-US" dirty="0"/>
              <a:t>經肘外側的力距套環及上臂乘筒後側的定位器到此處的纜線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30BD5F8F-D110-4CBB-9C77-11120EB65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725" y="3806825"/>
            <a:ext cx="38290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30BD5F8F-D110-4CBB-9C77-11120EB65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04" y="-369758"/>
            <a:ext cx="11047751" cy="722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肘下義肢的驅動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肘下義肢的八字形系統主要動力來源</a:t>
            </a:r>
            <a:r>
              <a:rPr lang="zh-TW" altLang="en-US" dirty="0" smtClean="0"/>
              <a:t>是</a:t>
            </a:r>
            <a:r>
              <a:rPr lang="zh-TW" altLang="en-US" dirty="0"/>
              <a:t>手肘</a:t>
            </a:r>
            <a:r>
              <a:rPr lang="zh-TW" altLang="en-US" dirty="0" smtClean="0"/>
              <a:t>的</a:t>
            </a:r>
            <a:r>
              <a:rPr lang="zh-TW" altLang="en-US" dirty="0" smtClean="0"/>
              <a:t>屈曲</a:t>
            </a:r>
            <a:r>
              <a:rPr lang="en-US" altLang="zh-TW" dirty="0" smtClean="0"/>
              <a:t>,</a:t>
            </a:r>
            <a:r>
              <a:rPr lang="zh-TW" altLang="en-US"/>
              <a:t>當手肘</a:t>
            </a:r>
            <a:r>
              <a:rPr lang="zh-TW" altLang="en-US"/>
              <a:t>屈</a:t>
            </a:r>
            <a:r>
              <a:rPr lang="zh-TW" altLang="en-US" smtClean="0"/>
              <a:t>曲可以</a:t>
            </a:r>
            <a:r>
              <a:rPr lang="zh-TW" altLang="en-US" dirty="0" smtClean="0"/>
              <a:t>打開</a:t>
            </a:r>
            <a:r>
              <a:rPr lang="en-US" altLang="zh-TW" dirty="0" smtClean="0"/>
              <a:t>TD</a:t>
            </a:r>
            <a:endParaRPr lang="en-US" altLang="zh-TW" dirty="0"/>
          </a:p>
          <a:p>
            <a:r>
              <a:rPr lang="zh-TW" altLang="en-US" dirty="0" smtClean="0"/>
              <a:t>當伸直肘關節時</a:t>
            </a:r>
            <a:r>
              <a:rPr lang="en-US" altLang="zh-TW" dirty="0" smtClean="0"/>
              <a:t>,</a:t>
            </a:r>
            <a:r>
              <a:rPr lang="zh-TW" altLang="en-US" dirty="0"/>
              <a:t>橡</a:t>
            </a:r>
            <a:r>
              <a:rPr lang="zh-TW" altLang="en-US" dirty="0" smtClean="0"/>
              <a:t>皮帶將</a:t>
            </a:r>
            <a:r>
              <a:rPr lang="en-US" altLang="zh-TW" dirty="0" smtClean="0"/>
              <a:t>TD</a:t>
            </a:r>
            <a:r>
              <a:rPr lang="zh-TW" altLang="en-US" dirty="0" smtClean="0"/>
              <a:t>關起來</a:t>
            </a:r>
            <a:endParaRPr lang="en-US" altLang="zh-TW" dirty="0" smtClean="0"/>
          </a:p>
          <a:p>
            <a:r>
              <a:rPr lang="zh-TW" altLang="en-US" dirty="0" smtClean="0"/>
              <a:t>靠近身體時可利用雙側肩</a:t>
            </a:r>
            <a:r>
              <a:rPr lang="zh-TW" altLang="en-US" dirty="0"/>
              <a:t>胛</a:t>
            </a:r>
            <a:r>
              <a:rPr lang="zh-TW" altLang="en-US" dirty="0" smtClean="0"/>
              <a:t>外展的動作打開</a:t>
            </a:r>
            <a:r>
              <a:rPr lang="en-US" altLang="zh-TW" dirty="0" smtClean="0"/>
              <a:t>TD</a:t>
            </a:r>
          </a:p>
          <a:p>
            <a:r>
              <a:rPr lang="zh-TW" altLang="en-US" dirty="0" smtClean="0"/>
              <a:t>靠近身體可利用內收或後縮關上</a:t>
            </a:r>
            <a:r>
              <a:rPr lang="en-US" altLang="zh-TW" dirty="0" smtClean="0"/>
              <a:t>T</a:t>
            </a:r>
            <a:r>
              <a:rPr lang="en-US" altLang="zh-TW" dirty="0"/>
              <a:t>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7374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0"/>
          <a:stretch/>
        </p:blipFill>
        <p:spPr>
          <a:xfrm>
            <a:off x="692727" y="766618"/>
            <a:ext cx="10880437" cy="57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8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E119B2F-3351-4101-8C38-A6A10178A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上肢截肢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0E2D858-359E-4ED1-8465-A0C2BE334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肘上截肢</a:t>
            </a:r>
            <a:r>
              <a:rPr lang="en-US" altLang="zh-TW" dirty="0"/>
              <a:t>(above elbow; AE):</a:t>
            </a:r>
            <a:r>
              <a:rPr lang="zh-TW" altLang="en-US" dirty="0"/>
              <a:t>截在手肘之上</a:t>
            </a:r>
            <a:endParaRPr lang="en-US" altLang="zh-TW" dirty="0"/>
          </a:p>
          <a:p>
            <a:pPr lvl="1"/>
            <a:r>
              <a:rPr lang="zh-TW" altLang="en-US" dirty="0"/>
              <a:t>長肘上截肢 </a:t>
            </a:r>
            <a:r>
              <a:rPr lang="en-US" altLang="zh-TW" dirty="0"/>
              <a:t>(</a:t>
            </a:r>
            <a:r>
              <a:rPr lang="zh-TW" altLang="en-US" dirty="0"/>
              <a:t>保留</a:t>
            </a:r>
            <a:r>
              <a:rPr lang="en-US" altLang="zh-TW" dirty="0"/>
              <a:t>90%</a:t>
            </a:r>
            <a:r>
              <a:rPr lang="zh-TW" altLang="en-US" dirty="0"/>
              <a:t>以上肱骨長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標準肘上截肢</a:t>
            </a:r>
            <a:r>
              <a:rPr lang="en-US" altLang="zh-TW" dirty="0"/>
              <a:t>(50%-90%</a:t>
            </a:r>
            <a:r>
              <a:rPr lang="zh-TW" altLang="en-US" dirty="0"/>
              <a:t>肱骨長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短肘上截肢</a:t>
            </a:r>
            <a:r>
              <a:rPr lang="en-US" altLang="zh-TW" dirty="0"/>
              <a:t>(30%-50%</a:t>
            </a:r>
            <a:r>
              <a:rPr lang="zh-TW" altLang="en-US" dirty="0"/>
              <a:t>肱骨長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極短肘上截肢</a:t>
            </a:r>
            <a:r>
              <a:rPr lang="en-US" altLang="zh-TW" dirty="0"/>
              <a:t>(30%</a:t>
            </a:r>
            <a:r>
              <a:rPr lang="zh-TW" altLang="en-US" dirty="0"/>
              <a:t>以下肱骨長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肘下截肢</a:t>
            </a:r>
            <a:r>
              <a:rPr lang="en-US" altLang="zh-TW" dirty="0"/>
              <a:t>(Below</a:t>
            </a:r>
            <a:r>
              <a:rPr lang="zh-TW" altLang="en-US" dirty="0"/>
              <a:t> </a:t>
            </a:r>
            <a:r>
              <a:rPr lang="en-US" altLang="zh-TW" dirty="0" err="1"/>
              <a:t>elbow;BE</a:t>
            </a:r>
            <a:r>
              <a:rPr lang="en-US" altLang="zh-TW" dirty="0"/>
              <a:t>):</a:t>
            </a:r>
            <a:r>
              <a:rPr lang="zh-TW" altLang="en-US" dirty="0"/>
              <a:t>截在手肘之下</a:t>
            </a:r>
            <a:endParaRPr lang="en-US" altLang="zh-TW" dirty="0"/>
          </a:p>
          <a:p>
            <a:pPr lvl="1"/>
            <a:r>
              <a:rPr lang="zh-TW" altLang="en-US" dirty="0"/>
              <a:t>長肘下截肢 </a:t>
            </a:r>
            <a:r>
              <a:rPr lang="en-US" altLang="zh-TW" dirty="0"/>
              <a:t>(</a:t>
            </a:r>
            <a:r>
              <a:rPr lang="zh-TW" altLang="en-US" dirty="0"/>
              <a:t>保留</a:t>
            </a:r>
            <a:r>
              <a:rPr lang="en-US" altLang="zh-TW" dirty="0"/>
              <a:t>55%-90%</a:t>
            </a:r>
            <a:r>
              <a:rPr lang="zh-TW" altLang="en-US" dirty="0"/>
              <a:t>前臂長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短肘下截肢</a:t>
            </a:r>
            <a:r>
              <a:rPr lang="en-US" altLang="zh-TW" dirty="0"/>
              <a:t>(35%-55%</a:t>
            </a:r>
            <a:r>
              <a:rPr lang="zh-TW" altLang="en-US" dirty="0"/>
              <a:t>前臂長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極短肘下截肢</a:t>
            </a:r>
            <a:r>
              <a:rPr lang="en-US" altLang="zh-TW" dirty="0"/>
              <a:t>(35%</a:t>
            </a:r>
            <a:r>
              <a:rPr lang="zh-TW" altLang="en-US" dirty="0"/>
              <a:t>前臂長</a:t>
            </a:r>
            <a:r>
              <a:rPr lang="en-US" altLang="zh-TW" dirty="0"/>
              <a:t>)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4672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肘上義肢的制動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肘上義肢的控制系統有兩條控制纜線</a:t>
            </a:r>
            <a:r>
              <a:rPr lang="en-US" altLang="zh-TW" dirty="0" smtClean="0"/>
              <a:t>,</a:t>
            </a:r>
            <a:r>
              <a:rPr lang="zh-TW" altLang="en-US" dirty="0" smtClean="0"/>
              <a:t>一條控制肘關節</a:t>
            </a:r>
            <a:r>
              <a:rPr lang="en-US" altLang="zh-TW" dirty="0" smtClean="0"/>
              <a:t>,</a:t>
            </a:r>
            <a:r>
              <a:rPr lang="zh-TW" altLang="en-US" dirty="0" smtClean="0"/>
              <a:t>一條控制</a:t>
            </a:r>
            <a:r>
              <a:rPr lang="en-US" altLang="zh-TW" dirty="0" smtClean="0"/>
              <a:t>TD</a:t>
            </a:r>
          </a:p>
          <a:p>
            <a:r>
              <a:rPr lang="zh-TW" altLang="en-US" dirty="0" smtClean="0"/>
              <a:t>肘關節鎖定時</a:t>
            </a:r>
            <a:r>
              <a:rPr lang="en-US" altLang="zh-TW" dirty="0" smtClean="0"/>
              <a:t>,</a:t>
            </a:r>
            <a:r>
              <a:rPr lang="zh-TW" altLang="en-US" dirty="0" smtClean="0"/>
              <a:t>雙側肩胛外展可以開關</a:t>
            </a:r>
            <a:r>
              <a:rPr lang="en-US" altLang="zh-TW" dirty="0" smtClean="0"/>
              <a:t>TD</a:t>
            </a:r>
          </a:p>
          <a:p>
            <a:r>
              <a:rPr lang="zh-TW" altLang="en-US" dirty="0" smtClean="0"/>
              <a:t>肘關節打開時</a:t>
            </a:r>
            <a:r>
              <a:rPr lang="en-US" altLang="zh-TW" dirty="0" smtClean="0"/>
              <a:t>,</a:t>
            </a:r>
            <a:r>
              <a:rPr lang="zh-TW" altLang="en-US" dirty="0" smtClean="0"/>
              <a:t>雙側肩夾外展可以屈曲及伸直肘關節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2570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783B599-C0B6-4CF3-88A3-56156E65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上肢截肢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54C8CAA8-5049-4BBE-8E47-26321DD57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關節截斷</a:t>
            </a:r>
            <a:r>
              <a:rPr lang="en-US" altLang="zh-TW" dirty="0"/>
              <a:t>:</a:t>
            </a:r>
            <a:r>
              <a:rPr lang="zh-TW" altLang="en-US" dirty="0"/>
              <a:t>在關節處截肢</a:t>
            </a:r>
            <a:endParaRPr lang="en-US" altLang="zh-TW" dirty="0"/>
          </a:p>
          <a:p>
            <a:pPr lvl="1"/>
            <a:r>
              <a:rPr lang="zh-TW" altLang="en-US" dirty="0"/>
              <a:t>截在肩關節</a:t>
            </a:r>
            <a:r>
              <a:rPr lang="en-US" altLang="zh-TW" dirty="0"/>
              <a:t>:</a:t>
            </a:r>
            <a:r>
              <a:rPr lang="zh-TW" altLang="en-US" dirty="0"/>
              <a:t>肩離斷</a:t>
            </a:r>
            <a:endParaRPr lang="en-US" altLang="zh-TW" dirty="0"/>
          </a:p>
          <a:p>
            <a:r>
              <a:rPr lang="zh-TW" altLang="en-US" dirty="0"/>
              <a:t>部分手截肢 </a:t>
            </a:r>
            <a:r>
              <a:rPr lang="en-US" altLang="zh-TW" dirty="0"/>
              <a:t>:</a:t>
            </a:r>
            <a:r>
              <a:rPr lang="zh-TW" altLang="en-US" dirty="0"/>
              <a:t>以腕關節為界的遠端</a:t>
            </a:r>
            <a:endParaRPr lang="en-US" altLang="zh-TW" dirty="0"/>
          </a:p>
          <a:p>
            <a:r>
              <a:rPr lang="zh-TW" altLang="en-US" dirty="0"/>
              <a:t>上肢完全截肢</a:t>
            </a:r>
            <a:r>
              <a:rPr lang="en-US" altLang="zh-TW" dirty="0"/>
              <a:t>:</a:t>
            </a:r>
            <a:r>
              <a:rPr lang="zh-TW" altLang="en-US" dirty="0"/>
              <a:t>整個手臂加肩膀及肩胛骨</a:t>
            </a:r>
            <a:endParaRPr lang="en-US" altLang="zh-TW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382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0B55D9B-C426-40D1-9A52-B32F13A1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義肢的構造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381A8A5-4B7A-46CB-AB82-595E96C60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依操作類型分</a:t>
            </a:r>
            <a:endParaRPr lang="en-US" altLang="zh-TW" dirty="0"/>
          </a:p>
          <a:p>
            <a:pPr lvl="1"/>
            <a:r>
              <a:rPr lang="zh-TW" altLang="en-US" dirty="0"/>
              <a:t>身體力量驅動</a:t>
            </a:r>
            <a:endParaRPr lang="en-US" altLang="zh-TW" dirty="0"/>
          </a:p>
          <a:p>
            <a:pPr lvl="1"/>
            <a:r>
              <a:rPr lang="zh-TW" altLang="en-US" dirty="0"/>
              <a:t>外力驅動</a:t>
            </a:r>
            <a:endParaRPr lang="en-US" altLang="zh-TW" dirty="0"/>
          </a:p>
          <a:p>
            <a:pPr lvl="1"/>
            <a:r>
              <a:rPr lang="zh-TW" altLang="en-US" dirty="0"/>
              <a:t>混合型</a:t>
            </a:r>
          </a:p>
        </p:txBody>
      </p:sp>
    </p:spTree>
    <p:extLst>
      <p:ext uri="{BB962C8B-B14F-4D97-AF65-F5344CB8AC3E}">
        <p14:creationId xmlns:p14="http://schemas.microsoft.com/office/powerpoint/2010/main" val="333275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0337200-B59B-4AF3-B37D-1E0C73BDC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末端裝置</a:t>
            </a:r>
            <a:r>
              <a:rPr lang="en-US" altLang="zh-TW" dirty="0"/>
              <a:t>(terminal device TD)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11E43E9-2840-4D88-A0FA-923FC775A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外觀</a:t>
            </a:r>
            <a:endParaRPr lang="en-US" altLang="zh-TW" dirty="0"/>
          </a:p>
          <a:p>
            <a:pPr lvl="1"/>
            <a:r>
              <a:rPr lang="zh-TW" altLang="en-US" dirty="0"/>
              <a:t>義手</a:t>
            </a:r>
            <a:r>
              <a:rPr lang="en-US" altLang="zh-TW" dirty="0"/>
              <a:t>:</a:t>
            </a:r>
            <a:r>
              <a:rPr lang="zh-TW" altLang="en-US" dirty="0"/>
              <a:t>以拇指和食指中指開合</a:t>
            </a:r>
            <a:r>
              <a:rPr lang="en-US" altLang="zh-TW" dirty="0"/>
              <a:t>,</a:t>
            </a:r>
            <a:r>
              <a:rPr lang="zh-TW" altLang="en-US" dirty="0"/>
              <a:t>做出三點抓握</a:t>
            </a:r>
            <a:endParaRPr lang="en-US" altLang="zh-TW" dirty="0"/>
          </a:p>
          <a:p>
            <a:pPr lvl="1"/>
            <a:r>
              <a:rPr lang="zh-TW" altLang="en-US" dirty="0"/>
              <a:t>義手鈎</a:t>
            </a:r>
            <a:r>
              <a:rPr lang="en-US" altLang="zh-TW" dirty="0"/>
              <a:t>:</a:t>
            </a:r>
            <a:r>
              <a:rPr lang="zh-TW" altLang="en-US" dirty="0"/>
              <a:t>由兩鈎間的開合</a:t>
            </a:r>
            <a:r>
              <a:rPr lang="en-US" altLang="zh-TW" dirty="0"/>
              <a:t>,</a:t>
            </a:r>
            <a:r>
              <a:rPr lang="zh-TW" altLang="en-US" dirty="0"/>
              <a:t>做指側抓握和指尖抓握</a:t>
            </a:r>
            <a:endParaRPr lang="en-US" altLang="zh-TW" dirty="0"/>
          </a:p>
          <a:p>
            <a:r>
              <a:rPr lang="zh-TW" altLang="en-US" dirty="0"/>
              <a:t>功能</a:t>
            </a:r>
            <a:endParaRPr lang="en-US" altLang="zh-TW" dirty="0"/>
          </a:p>
          <a:p>
            <a:pPr lvl="1"/>
            <a:r>
              <a:rPr lang="zh-TW" altLang="en-US" dirty="0"/>
              <a:t>美觀手</a:t>
            </a:r>
            <a:endParaRPr lang="en-US" altLang="zh-TW" dirty="0"/>
          </a:p>
          <a:p>
            <a:pPr lvl="1"/>
            <a:r>
              <a:rPr lang="zh-TW" altLang="en-US" dirty="0"/>
              <a:t>功能手</a:t>
            </a:r>
            <a:endParaRPr lang="en-US" altLang="zh-TW" dirty="0"/>
          </a:p>
          <a:p>
            <a:r>
              <a:rPr lang="zh-TW" altLang="en-US" dirty="0"/>
              <a:t>控制方式</a:t>
            </a:r>
            <a:endParaRPr lang="en-US" altLang="zh-TW" dirty="0"/>
          </a:p>
          <a:p>
            <a:pPr lvl="1"/>
            <a:r>
              <a:rPr lang="zh-TW" altLang="en-US" dirty="0"/>
              <a:t>控開</a:t>
            </a:r>
            <a:r>
              <a:rPr lang="zh-TW" altLang="en-US" dirty="0" smtClean="0"/>
              <a:t>型</a:t>
            </a:r>
            <a:r>
              <a:rPr lang="en-US" altLang="zh-TW" dirty="0" smtClean="0"/>
              <a:t>(VO):</a:t>
            </a:r>
            <a:r>
              <a:rPr lang="zh-TW" altLang="en-US" dirty="0"/>
              <a:t>較常用</a:t>
            </a:r>
            <a:r>
              <a:rPr lang="en-US" altLang="zh-TW" dirty="0"/>
              <a:t>.</a:t>
            </a:r>
            <a:r>
              <a:rPr lang="zh-TW" altLang="en-US" dirty="0"/>
              <a:t>平時閉合</a:t>
            </a:r>
            <a:r>
              <a:rPr lang="en-US" altLang="zh-TW" dirty="0"/>
              <a:t>,</a:t>
            </a:r>
            <a:r>
              <a:rPr lang="zh-TW" altLang="en-US" dirty="0"/>
              <a:t>需要時利用纜線的拉力打開</a:t>
            </a:r>
            <a:endParaRPr lang="en-US" altLang="zh-TW" dirty="0"/>
          </a:p>
          <a:p>
            <a:pPr lvl="1"/>
            <a:r>
              <a:rPr lang="zh-TW" altLang="en-US" dirty="0"/>
              <a:t>控閉</a:t>
            </a:r>
            <a:r>
              <a:rPr lang="zh-TW" altLang="en-US" dirty="0" smtClean="0"/>
              <a:t>型</a:t>
            </a:r>
            <a:r>
              <a:rPr lang="en-US" altLang="zh-TW" dirty="0" smtClean="0"/>
              <a:t>(VC):</a:t>
            </a:r>
            <a:r>
              <a:rPr lang="zh-TW" altLang="en-US" dirty="0"/>
              <a:t>平時打開</a:t>
            </a:r>
            <a:r>
              <a:rPr lang="en-US" altLang="zh-TW" dirty="0"/>
              <a:t>,</a:t>
            </a:r>
            <a:r>
              <a:rPr lang="zh-TW" altLang="en-US" dirty="0"/>
              <a:t>需要時利用纜線的拉力閉合</a:t>
            </a:r>
          </a:p>
        </p:txBody>
      </p:sp>
    </p:spTree>
    <p:extLst>
      <p:ext uri="{BB962C8B-B14F-4D97-AF65-F5344CB8AC3E}">
        <p14:creationId xmlns:p14="http://schemas.microsoft.com/office/powerpoint/2010/main" val="290171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FCDA045-6741-4518-AEFD-8D8F05AD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手腕的元件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5E09F38-83E5-409F-AC93-7903A6350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摩擦是腕盤</a:t>
            </a:r>
            <a:endParaRPr lang="en-US" altLang="zh-TW" dirty="0"/>
          </a:p>
          <a:p>
            <a:pPr lvl="1"/>
            <a:r>
              <a:rPr lang="zh-TW" altLang="en-US" dirty="0"/>
              <a:t>利用塑膠墊片旋緊</a:t>
            </a:r>
            <a:r>
              <a:rPr lang="en-US" altLang="zh-TW" dirty="0"/>
              <a:t>,</a:t>
            </a:r>
            <a:r>
              <a:rPr lang="zh-TW" altLang="en-US" dirty="0"/>
              <a:t>調整</a:t>
            </a:r>
            <a:r>
              <a:rPr lang="en-US" altLang="zh-TW" dirty="0"/>
              <a:t>TD</a:t>
            </a:r>
            <a:r>
              <a:rPr lang="zh-TW" altLang="en-US" dirty="0"/>
              <a:t>的腕</a:t>
            </a:r>
            <a:r>
              <a:rPr lang="zh-TW" altLang="en-US" dirty="0" smtClean="0"/>
              <a:t>部</a:t>
            </a:r>
            <a:r>
              <a:rPr lang="zh-TW" altLang="en-US" dirty="0"/>
              <a:t>旋</a:t>
            </a:r>
            <a:r>
              <a:rPr lang="zh-TW" altLang="en-US" dirty="0" smtClean="0"/>
              <a:t>前</a:t>
            </a:r>
            <a:r>
              <a:rPr lang="zh-TW" altLang="en-US" dirty="0"/>
              <a:t>旋</a:t>
            </a:r>
            <a:r>
              <a:rPr lang="zh-TW" altLang="en-US" dirty="0" smtClean="0"/>
              <a:t>後</a:t>
            </a:r>
            <a:r>
              <a:rPr lang="zh-TW" altLang="en-US" dirty="0"/>
              <a:t>角度</a:t>
            </a:r>
            <a:endParaRPr lang="en-US" altLang="zh-TW" dirty="0"/>
          </a:p>
          <a:p>
            <a:r>
              <a:rPr lang="zh-TW" altLang="en-US" dirty="0"/>
              <a:t>鎖嵌式腕盤</a:t>
            </a:r>
            <a:endParaRPr lang="en-US" altLang="zh-TW" dirty="0"/>
          </a:p>
          <a:p>
            <a:pPr lvl="1"/>
            <a:r>
              <a:rPr lang="zh-TW" altLang="en-US" dirty="0"/>
              <a:t>利用插銷卡榫的方式</a:t>
            </a:r>
            <a:r>
              <a:rPr lang="en-US" altLang="zh-TW" dirty="0"/>
              <a:t>,</a:t>
            </a:r>
            <a:r>
              <a:rPr lang="zh-TW" altLang="en-US" dirty="0"/>
              <a:t>調整</a:t>
            </a:r>
            <a:r>
              <a:rPr lang="en-US" altLang="zh-TW" dirty="0"/>
              <a:t>TD</a:t>
            </a:r>
            <a:r>
              <a:rPr lang="zh-TW" altLang="en-US" dirty="0"/>
              <a:t>的腕</a:t>
            </a:r>
            <a:r>
              <a:rPr lang="zh-TW" altLang="en-US" dirty="0" smtClean="0"/>
              <a:t>部旋前</a:t>
            </a:r>
            <a:r>
              <a:rPr lang="zh-TW" altLang="en-US" dirty="0"/>
              <a:t>旋</a:t>
            </a:r>
            <a:r>
              <a:rPr lang="zh-TW" altLang="en-US" dirty="0" smtClean="0"/>
              <a:t>後</a:t>
            </a:r>
            <a:r>
              <a:rPr lang="zh-TW" altLang="en-US" dirty="0"/>
              <a:t>角度</a:t>
            </a:r>
            <a:endParaRPr lang="en-US" altLang="zh-TW" dirty="0"/>
          </a:p>
          <a:p>
            <a:r>
              <a:rPr lang="zh-TW" altLang="en-US" dirty="0"/>
              <a:t>屈腕式腕盤</a:t>
            </a:r>
            <a:endParaRPr lang="en-US" altLang="zh-TW" dirty="0"/>
          </a:p>
          <a:p>
            <a:pPr lvl="1"/>
            <a:r>
              <a:rPr lang="zh-TW" altLang="en-US" dirty="0"/>
              <a:t>讓腕部能夠調整屈曲角度</a:t>
            </a:r>
          </a:p>
        </p:txBody>
      </p:sp>
    </p:spTree>
    <p:extLst>
      <p:ext uri="{BB962C8B-B14F-4D97-AF65-F5344CB8AC3E}">
        <p14:creationId xmlns:p14="http://schemas.microsoft.com/office/powerpoint/2010/main" val="145119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38" y="416550"/>
            <a:ext cx="7327987" cy="549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66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AD4E659-0FDE-434C-AEA8-DFFBE83B5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肘節單元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50837E2-9DDF-40C6-BB8B-72A947F08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僅在肘上義肢才有</a:t>
            </a:r>
            <a:endParaRPr lang="en-US" altLang="zh-TW" dirty="0"/>
          </a:p>
          <a:p>
            <a:r>
              <a:rPr lang="zh-TW" altLang="en-US" dirty="0"/>
              <a:t>往上連接乘筒</a:t>
            </a:r>
            <a:r>
              <a:rPr lang="en-US" altLang="zh-TW" dirty="0"/>
              <a:t>,</a:t>
            </a:r>
            <a:r>
              <a:rPr lang="zh-TW" altLang="en-US" dirty="0"/>
              <a:t>往下連接肘下的結構體</a:t>
            </a:r>
            <a:r>
              <a:rPr lang="en-US" altLang="zh-TW" dirty="0"/>
              <a:t>,</a:t>
            </a:r>
            <a:r>
              <a:rPr lang="zh-TW" altLang="en-US" dirty="0"/>
              <a:t>做肘屈曲伸直的動作</a:t>
            </a:r>
            <a:endParaRPr lang="en-US" altLang="zh-TW" dirty="0"/>
          </a:p>
          <a:p>
            <a:r>
              <a:rPr lang="zh-TW" altLang="en-US" dirty="0"/>
              <a:t>水平面具可被動旋轉的轉盤</a:t>
            </a:r>
            <a:r>
              <a:rPr lang="en-US" altLang="zh-TW" dirty="0"/>
              <a:t>,</a:t>
            </a:r>
            <a:r>
              <a:rPr lang="zh-TW" altLang="en-US" dirty="0" smtClean="0"/>
              <a:t>當往身體</a:t>
            </a:r>
            <a:r>
              <a:rPr lang="zh-TW" altLang="en-US" dirty="0"/>
              <a:t>內側或外側旋轉</a:t>
            </a:r>
            <a:r>
              <a:rPr lang="en-US" altLang="zh-TW" dirty="0"/>
              <a:t>,</a:t>
            </a:r>
            <a:r>
              <a:rPr lang="zh-TW" altLang="en-US" dirty="0"/>
              <a:t>就等同</a:t>
            </a:r>
            <a:r>
              <a:rPr lang="zh-TW" altLang="en-US" dirty="0" smtClean="0"/>
              <a:t>於肩內</a:t>
            </a:r>
            <a:r>
              <a:rPr lang="zh-TW" altLang="en-US" dirty="0"/>
              <a:t>旋或外旋</a:t>
            </a:r>
            <a:endParaRPr lang="en-US" altLang="zh-TW" dirty="0"/>
          </a:p>
          <a:p>
            <a:r>
              <a:rPr lang="zh-TW" altLang="en-US" dirty="0"/>
              <a:t>有閉鎖解開的循環卡</a:t>
            </a:r>
            <a:r>
              <a:rPr lang="zh-TW" altLang="en-US" dirty="0" smtClean="0"/>
              <a:t>榫</a:t>
            </a:r>
            <a:endParaRPr lang="en-US" altLang="zh-TW" dirty="0" smtClean="0"/>
          </a:p>
          <a:p>
            <a:r>
              <a:rPr lang="zh-TW" altLang="en-US" dirty="0" smtClean="0"/>
              <a:t>若肱骨的長度越短</a:t>
            </a:r>
            <a:r>
              <a:rPr lang="en-US" altLang="zh-TW" dirty="0" smtClean="0"/>
              <a:t>,</a:t>
            </a:r>
            <a:r>
              <a:rPr lang="zh-TW" altLang="en-US" dirty="0" smtClean="0"/>
              <a:t>患者要做出肘關節屈曲與打開末端裝置就越困難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69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534E83B-8198-4EC5-AF81-129019A8A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乘筒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F78BD62-422B-4E5D-8D9E-D692AAFB3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套在病人殘肢上</a:t>
            </a:r>
            <a:r>
              <a:rPr lang="en-US" altLang="zh-TW" dirty="0"/>
              <a:t>,</a:t>
            </a:r>
            <a:r>
              <a:rPr lang="zh-TW" altLang="en-US" dirty="0"/>
              <a:t>通常需要照殘肢取模</a:t>
            </a:r>
            <a:r>
              <a:rPr lang="en-US" altLang="zh-TW" dirty="0"/>
              <a:t>,</a:t>
            </a:r>
            <a:r>
              <a:rPr lang="zh-TW" altLang="en-US" dirty="0"/>
              <a:t>用樹酯或塑膠成型</a:t>
            </a:r>
            <a:r>
              <a:rPr lang="en-US" altLang="zh-TW" dirty="0"/>
              <a:t>,</a:t>
            </a:r>
            <a:r>
              <a:rPr lang="zh-TW" altLang="en-US" dirty="0"/>
              <a:t>內側符合殘肢外型</a:t>
            </a:r>
            <a:r>
              <a:rPr lang="en-US" altLang="zh-TW" dirty="0"/>
              <a:t>,</a:t>
            </a:r>
            <a:r>
              <a:rPr lang="zh-TW" altLang="en-US" dirty="0"/>
              <a:t>外觀配合健側手臂的長度</a:t>
            </a:r>
            <a:endParaRPr lang="en-US" altLang="zh-TW" dirty="0"/>
          </a:p>
          <a:p>
            <a:r>
              <a:rPr lang="zh-TW" altLang="en-US" dirty="0"/>
              <a:t>分為單層壁和雙層壁</a:t>
            </a:r>
            <a:endParaRPr lang="en-US" altLang="zh-TW" dirty="0"/>
          </a:p>
          <a:p>
            <a:pPr lvl="1"/>
            <a:r>
              <a:rPr lang="zh-TW" altLang="en-US" dirty="0"/>
              <a:t>殘肢長用單層壁</a:t>
            </a:r>
            <a:endParaRPr lang="en-US" altLang="zh-TW" dirty="0"/>
          </a:p>
          <a:p>
            <a:pPr lvl="1"/>
            <a:r>
              <a:rPr lang="zh-TW" altLang="en-US" dirty="0"/>
              <a:t>殘肢短用雙層壁</a:t>
            </a:r>
            <a:endParaRPr lang="en-US" altLang="zh-TW" dirty="0"/>
          </a:p>
          <a:p>
            <a:pPr marL="457200" lvl="1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475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814</Words>
  <Application>Microsoft Office PowerPoint</Application>
  <PresentationFormat>自訂</PresentationFormat>
  <Paragraphs>79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截肢與裝具</vt:lpstr>
      <vt:lpstr>上肢截肢</vt:lpstr>
      <vt:lpstr>上肢截肢</vt:lpstr>
      <vt:lpstr>義肢的構造</vt:lpstr>
      <vt:lpstr>末端裝置(terminal device TD)</vt:lpstr>
      <vt:lpstr>手腕的元件</vt:lpstr>
      <vt:lpstr>PowerPoint 簡報</vt:lpstr>
      <vt:lpstr>肘節單元</vt:lpstr>
      <vt:lpstr>乘筒</vt:lpstr>
      <vt:lpstr>三頭肌墊</vt:lpstr>
      <vt:lpstr>纜線</vt:lpstr>
      <vt:lpstr>鞍帶及控制系統</vt:lpstr>
      <vt:lpstr>PowerPoint 簡報</vt:lpstr>
      <vt:lpstr>PowerPoint 簡報</vt:lpstr>
      <vt:lpstr>肘下義肢鞍帶系統</vt:lpstr>
      <vt:lpstr>肘上義肢的鞍帶</vt:lpstr>
      <vt:lpstr>PowerPoint 簡報</vt:lpstr>
      <vt:lpstr>肘下義肢的驅動</vt:lpstr>
      <vt:lpstr>PowerPoint 簡報</vt:lpstr>
      <vt:lpstr>肘上義肢的制動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慧珊 羅</dc:creator>
  <cp:lastModifiedBy>123123</cp:lastModifiedBy>
  <cp:revision>22</cp:revision>
  <dcterms:created xsi:type="dcterms:W3CDTF">2018-11-01T12:40:18Z</dcterms:created>
  <dcterms:modified xsi:type="dcterms:W3CDTF">2018-11-05T03:05:11Z</dcterms:modified>
</cp:coreProperties>
</file>